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59"/>
  </p:notesMasterIdLst>
  <p:sldIdLst>
    <p:sldId id="257" r:id="rId2"/>
    <p:sldId id="371" r:id="rId3"/>
    <p:sldId id="347" r:id="rId4"/>
    <p:sldId id="394" r:id="rId5"/>
    <p:sldId id="260" r:id="rId6"/>
    <p:sldId id="293" r:id="rId7"/>
    <p:sldId id="368" r:id="rId8"/>
    <p:sldId id="380" r:id="rId9"/>
    <p:sldId id="400" r:id="rId10"/>
    <p:sldId id="330" r:id="rId11"/>
    <p:sldId id="372" r:id="rId12"/>
    <p:sldId id="398" r:id="rId13"/>
    <p:sldId id="397" r:id="rId14"/>
    <p:sldId id="401" r:id="rId15"/>
    <p:sldId id="303" r:id="rId16"/>
    <p:sldId id="307" r:id="rId17"/>
    <p:sldId id="402" r:id="rId18"/>
    <p:sldId id="399" r:id="rId19"/>
    <p:sldId id="381" r:id="rId20"/>
    <p:sldId id="356" r:id="rId21"/>
    <p:sldId id="358" r:id="rId22"/>
    <p:sldId id="357" r:id="rId23"/>
    <p:sldId id="360" r:id="rId24"/>
    <p:sldId id="403" r:id="rId25"/>
    <p:sldId id="395" r:id="rId26"/>
    <p:sldId id="383" r:id="rId27"/>
    <p:sldId id="382" r:id="rId28"/>
    <p:sldId id="365" r:id="rId29"/>
    <p:sldId id="386" r:id="rId30"/>
    <p:sldId id="366" r:id="rId31"/>
    <p:sldId id="390" r:id="rId32"/>
    <p:sldId id="391" r:id="rId33"/>
    <p:sldId id="364" r:id="rId34"/>
    <p:sldId id="374" r:id="rId35"/>
    <p:sldId id="404" r:id="rId36"/>
    <p:sldId id="363" r:id="rId37"/>
    <p:sldId id="388" r:id="rId38"/>
    <p:sldId id="362" r:id="rId39"/>
    <p:sldId id="393" r:id="rId40"/>
    <p:sldId id="274" r:id="rId41"/>
    <p:sldId id="275" r:id="rId42"/>
    <p:sldId id="392" r:id="rId43"/>
    <p:sldId id="309" r:id="rId44"/>
    <p:sldId id="318" r:id="rId45"/>
    <p:sldId id="359" r:id="rId46"/>
    <p:sldId id="320" r:id="rId47"/>
    <p:sldId id="333" r:id="rId48"/>
    <p:sldId id="335" r:id="rId49"/>
    <p:sldId id="389" r:id="rId50"/>
    <p:sldId id="323" r:id="rId51"/>
    <p:sldId id="385" r:id="rId52"/>
    <p:sldId id="369" r:id="rId53"/>
    <p:sldId id="387" r:id="rId54"/>
    <p:sldId id="384" r:id="rId55"/>
    <p:sldId id="373" r:id="rId56"/>
    <p:sldId id="349" r:id="rId57"/>
    <p:sldId id="396" r:id="rId58"/>
  </p:sldIdLst>
  <p:sldSz cx="13439775" cy="7559675"/>
  <p:notesSz cx="6858000" cy="9144000"/>
  <p:defaultTextStyle>
    <a:defPPr>
      <a:defRPr lang="de-DE"/>
    </a:defPPr>
    <a:lvl1pPr marL="0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1pPr>
    <a:lvl2pPr marL="503972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2pPr>
    <a:lvl3pPr marL="1007943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3pPr>
    <a:lvl4pPr marL="1511915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4pPr>
    <a:lvl5pPr marL="2015886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5pPr>
    <a:lvl6pPr marL="2519858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3023829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3527801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4031772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949D12-0640-482B-B80F-DCA451A0ED9B}">
          <p14:sldIdLst/>
        </p14:section>
        <p14:section name="Introduction" id="{AB33E3B0-C2D1-4217-9074-02AF6C44B08E}">
          <p14:sldIdLst>
            <p14:sldId id="257"/>
            <p14:sldId id="371"/>
            <p14:sldId id="347"/>
            <p14:sldId id="394"/>
            <p14:sldId id="260"/>
            <p14:sldId id="293"/>
          </p14:sldIdLst>
        </p14:section>
        <p14:section name="Fundamentals" id="{5878FDEE-5C6E-4A08-AF65-5A05DA62815F}">
          <p14:sldIdLst>
            <p14:sldId id="368"/>
            <p14:sldId id="380"/>
          </p14:sldIdLst>
        </p14:section>
        <p14:section name="Frame of Reference" id="{A2BACA28-5C70-42D9-9EF3-59F4EDDD4343}">
          <p14:sldIdLst>
            <p14:sldId id="400"/>
            <p14:sldId id="330"/>
            <p14:sldId id="372"/>
            <p14:sldId id="398"/>
            <p14:sldId id="397"/>
          </p14:sldIdLst>
        </p14:section>
        <p14:section name="Local Frame of Reference" id="{A64704F5-05E4-4DE7-ACA4-6FCB4DD7531F}">
          <p14:sldIdLst>
            <p14:sldId id="401"/>
            <p14:sldId id="303"/>
            <p14:sldId id="307"/>
          </p14:sldIdLst>
        </p14:section>
        <p14:section name="Steadification" id="{EF65D9E8-64C7-4557-A97D-4E87C4416143}">
          <p14:sldIdLst>
            <p14:sldId id="402"/>
            <p14:sldId id="399"/>
            <p14:sldId id="381"/>
            <p14:sldId id="356"/>
            <p14:sldId id="358"/>
            <p14:sldId id="357"/>
            <p14:sldId id="360"/>
          </p14:sldIdLst>
        </p14:section>
        <p14:section name="Transfer of Methods" id="{D4BFDC10-D6FE-4FD5-B67A-D730D4AACD00}">
          <p14:sldIdLst>
            <p14:sldId id="403"/>
            <p14:sldId id="395"/>
            <p14:sldId id="383"/>
            <p14:sldId id="382"/>
            <p14:sldId id="365"/>
            <p14:sldId id="386"/>
            <p14:sldId id="366"/>
            <p14:sldId id="390"/>
            <p14:sldId id="391"/>
            <p14:sldId id="364"/>
            <p14:sldId id="374"/>
          </p14:sldIdLst>
        </p14:section>
        <p14:section name="Conclusion &amp; Future Work" id="{8F8B4D12-0AF4-406F-9BA1-F7083B452D65}">
          <p14:sldIdLst>
            <p14:sldId id="404"/>
            <p14:sldId id="363"/>
            <p14:sldId id="388"/>
            <p14:sldId id="362"/>
            <p14:sldId id="393"/>
            <p14:sldId id="274"/>
            <p14:sldId id="275"/>
            <p14:sldId id="392"/>
            <p14:sldId id="309"/>
            <p14:sldId id="318"/>
            <p14:sldId id="359"/>
            <p14:sldId id="320"/>
            <p14:sldId id="333"/>
            <p14:sldId id="335"/>
            <p14:sldId id="389"/>
            <p14:sldId id="323"/>
            <p14:sldId id="385"/>
            <p14:sldId id="369"/>
            <p14:sldId id="387"/>
            <p14:sldId id="384"/>
            <p14:sldId id="373"/>
            <p14:sldId id="349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D53"/>
    <a:srgbClr val="CD9B11"/>
    <a:srgbClr val="C600B5"/>
    <a:srgbClr val="FFFFFF"/>
    <a:srgbClr val="1557C3"/>
    <a:srgbClr val="5E80B2"/>
    <a:srgbClr val="004FCE"/>
    <a:srgbClr val="355761"/>
    <a:srgbClr val="246572"/>
    <a:srgbClr val="5A9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4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Computation Times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Hadwiger et al.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Kármán Vortex Street</c:v>
                </c:pt>
                <c:pt idx="1">
                  <c:v>Buoyan Plumes</c:v>
                </c:pt>
                <c:pt idx="2">
                  <c:v>Hotroom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1953</c:v>
                </c:pt>
                <c:pt idx="1">
                  <c:v>1257</c:v>
                </c:pt>
                <c:pt idx="2">
                  <c:v>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3-4E2E-9ED1-CA32C42EEB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Guenther et al. 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Kármán Vortex Street</c:v>
                </c:pt>
                <c:pt idx="1">
                  <c:v>Buoyan Plumes</c:v>
                </c:pt>
                <c:pt idx="2">
                  <c:v>Hotroom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741</c:v>
                </c:pt>
                <c:pt idx="1">
                  <c:v>35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3-4E2E-9ED1-CA32C42EEB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Guenther &amp; Theisel 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Kármán Vortex Street</c:v>
                </c:pt>
                <c:pt idx="1">
                  <c:v>Buoyan Plumes</c:v>
                </c:pt>
                <c:pt idx="2">
                  <c:v>Hotroom 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1330</c:v>
                </c:pt>
                <c:pt idx="1">
                  <c:v>214</c:v>
                </c:pt>
                <c:pt idx="2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63-4E2E-9ED1-CA32C42EEB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1926367"/>
        <c:axId val="325434447"/>
      </c:barChart>
      <c:catAx>
        <c:axId val="32192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434447"/>
        <c:crosses val="autoZero"/>
        <c:auto val="1"/>
        <c:lblAlgn val="ctr"/>
        <c:lblOffset val="100"/>
        <c:noMultiLvlLbl val="0"/>
      </c:catAx>
      <c:valAx>
        <c:axId val="325434447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&quot;s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926367"/>
        <c:crosses val="autoZero"/>
        <c:crossBetween val="between"/>
        <c:majorUnit val="500"/>
        <c:min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C2D94-01EA-4BBB-9E46-76003C301EED}" type="datetimeFigureOut">
              <a:rPr lang="de-DE" smtClean="0"/>
              <a:t>22.03.2019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50F40-9A2F-43DF-8343-3A687CBA5F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46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55F6519-6CD0-48A9-9E27-5A0174A1A5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1200" y="2595792"/>
            <a:ext cx="12960000" cy="1587510"/>
          </a:xfrm>
        </p:spPr>
        <p:txBody>
          <a:bodyPr anchor="b" anchorCtr="0"/>
          <a:lstStyle>
            <a:lvl1pPr>
              <a:defRPr>
                <a:solidFill>
                  <a:srgbClr val="2F5A7D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C360A07E-42A2-4322-B8B5-A5FABD57FD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1200" y="4896000"/>
            <a:ext cx="12960000" cy="1980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1653" b="0" i="0" baseline="0">
                <a:solidFill>
                  <a:srgbClr val="788388"/>
                </a:solidFill>
                <a:latin typeface="+mj-lt"/>
              </a:defRPr>
            </a:lvl1pPr>
            <a:lvl2pPr marL="378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Firstname1 Lastname1, Firstname2 Lastname2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de-DE" altLang="zh-CN" dirty="0"/>
              <a:t>…,</a:t>
            </a:r>
            <a:br>
              <a:rPr lang="de-DE" altLang="zh-CN" dirty="0"/>
            </a:br>
            <a:r>
              <a:rPr lang="en-US" dirty="0"/>
              <a:t>Firstname3 Lastname3, …</a:t>
            </a:r>
          </a:p>
          <a:p>
            <a:r>
              <a:rPr lang="en-US" dirty="0"/>
              <a:t>Affiliation1, Affiliation2, …,</a:t>
            </a:r>
            <a:br>
              <a:rPr lang="en-US" dirty="0"/>
            </a:br>
            <a:r>
              <a:rPr lang="en-US" dirty="0"/>
              <a:t>Affiliation3, …</a:t>
            </a:r>
          </a:p>
          <a:p>
            <a:r>
              <a:rPr lang="en-US" dirty="0"/>
              <a:t>Name of event, city, country, date</a:t>
            </a:r>
          </a:p>
        </p:txBody>
      </p:sp>
      <p:pic>
        <p:nvPicPr>
          <p:cNvPr id="10" name="Grafik 4">
            <a:extLst>
              <a:ext uri="{FF2B5EF4-FFF2-40B4-BE49-F238E27FC236}">
                <a16:creationId xmlns:a16="http://schemas.microsoft.com/office/drawing/2014/main" id="{B52C964B-FC10-4440-9E74-3F3314B98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620" y="390360"/>
            <a:ext cx="1525476" cy="79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2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7">
            <a:extLst>
              <a:ext uri="{FF2B5EF4-FFF2-40B4-BE49-F238E27FC236}">
                <a16:creationId xmlns:a16="http://schemas.microsoft.com/office/drawing/2014/main" id="{7FC99FCE-5E5F-418C-A906-59F00399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91564782-ED12-4583-80ED-68B204934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00" y="1476000"/>
            <a:ext cx="1296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F936F19-DC99-4417-9F47-C0B8CC4A6AB4}"/>
              </a:ext>
            </a:extLst>
          </p:cNvPr>
          <p:cNvSpPr txBox="1">
            <a:spLocks/>
          </p:cNvSpPr>
          <p:nvPr userDrawn="1"/>
        </p:nvSpPr>
        <p:spPr>
          <a:xfrm>
            <a:off x="11892300" y="7069221"/>
            <a:ext cx="1308900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r"/>
            <a:fld id="{29AD3987-26BA-49DC-BA24-72731371DC9F}" type="slidenum">
              <a:rPr lang="en-US" sz="16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6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7A951F47-D0FD-4320-BBB7-1DC57BAD6187}"/>
              </a:ext>
            </a:extLst>
          </p:cNvPr>
          <p:cNvSpPr txBox="1">
            <a:spLocks/>
          </p:cNvSpPr>
          <p:nvPr userDrawn="1"/>
        </p:nvSpPr>
        <p:spPr>
          <a:xfrm>
            <a:off x="5891797" y="7069222"/>
            <a:ext cx="1656182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ctr"/>
            <a:r>
              <a:rPr lang="en-US" sz="16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Philipp Jung</a:t>
            </a:r>
          </a:p>
        </p:txBody>
      </p:sp>
    </p:spTree>
    <p:extLst>
      <p:ext uri="{BB962C8B-B14F-4D97-AF65-F5344CB8AC3E}">
        <p14:creationId xmlns:p14="http://schemas.microsoft.com/office/powerpoint/2010/main" val="353222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38E7-DE82-41CE-B47D-2E6579D8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D0281-24FD-440E-AD05-314EBD78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9" y="1475581"/>
            <a:ext cx="630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6C8A177-FCB0-467C-9A01-CE43B54DD98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99274" y="1475581"/>
            <a:ext cx="630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CA1BA32-7DF1-42E4-953A-2705F59C3490}"/>
              </a:ext>
            </a:extLst>
          </p:cNvPr>
          <p:cNvSpPr txBox="1">
            <a:spLocks/>
          </p:cNvSpPr>
          <p:nvPr userDrawn="1"/>
        </p:nvSpPr>
        <p:spPr>
          <a:xfrm>
            <a:off x="11892300" y="7069221"/>
            <a:ext cx="1308900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r"/>
            <a:fld id="{29AD3987-26BA-49DC-BA24-72731371DC9F}" type="slidenum">
              <a:rPr lang="en-US" sz="16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6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A2A6EDF-2672-4848-BD76-ECCECDF91198}"/>
              </a:ext>
            </a:extLst>
          </p:cNvPr>
          <p:cNvSpPr txBox="1">
            <a:spLocks/>
          </p:cNvSpPr>
          <p:nvPr userDrawn="1"/>
        </p:nvSpPr>
        <p:spPr>
          <a:xfrm>
            <a:off x="5891797" y="7069222"/>
            <a:ext cx="1656182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ctr"/>
            <a:r>
              <a:rPr lang="en-US" sz="16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Philipp Jung</a:t>
            </a:r>
          </a:p>
        </p:txBody>
      </p:sp>
    </p:spTree>
    <p:extLst>
      <p:ext uri="{BB962C8B-B14F-4D97-AF65-F5344CB8AC3E}">
        <p14:creationId xmlns:p14="http://schemas.microsoft.com/office/powerpoint/2010/main" val="124557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38E7-DE82-41CE-B47D-2E6579D8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D0281-24FD-440E-AD05-314EBD78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8" y="1475581"/>
            <a:ext cx="12959815" cy="270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CA1BA32-7DF1-42E4-953A-2705F59C3490}"/>
              </a:ext>
            </a:extLst>
          </p:cNvPr>
          <p:cNvSpPr txBox="1">
            <a:spLocks/>
          </p:cNvSpPr>
          <p:nvPr userDrawn="1"/>
        </p:nvSpPr>
        <p:spPr>
          <a:xfrm>
            <a:off x="11892300" y="7069221"/>
            <a:ext cx="1308900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r"/>
            <a:fld id="{29AD3987-26BA-49DC-BA24-72731371DC9F}" type="slidenum">
              <a:rPr lang="en-US" sz="16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6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A2A6EDF-2672-4848-BD76-ECCECDF91198}"/>
              </a:ext>
            </a:extLst>
          </p:cNvPr>
          <p:cNvSpPr txBox="1">
            <a:spLocks/>
          </p:cNvSpPr>
          <p:nvPr userDrawn="1"/>
        </p:nvSpPr>
        <p:spPr>
          <a:xfrm>
            <a:off x="5891797" y="7069222"/>
            <a:ext cx="1656182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ctr"/>
            <a:r>
              <a:rPr lang="en-US" sz="16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Philipp Jung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3A06E87C-0F5C-40FF-B863-48D506F2D6A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8763" y="4177145"/>
            <a:ext cx="6488608" cy="2701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A06E87C-0F5C-40FF-B863-48D506F2D6A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27371" y="4177145"/>
            <a:ext cx="6488608" cy="2701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929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38E7-DE82-41CE-B47D-2E6579D8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D0281-24FD-440E-AD05-314EBD78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8" y="1475581"/>
            <a:ext cx="12959815" cy="270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CA1BA32-7DF1-42E4-953A-2705F59C3490}"/>
              </a:ext>
            </a:extLst>
          </p:cNvPr>
          <p:cNvSpPr txBox="1">
            <a:spLocks/>
          </p:cNvSpPr>
          <p:nvPr userDrawn="1"/>
        </p:nvSpPr>
        <p:spPr>
          <a:xfrm>
            <a:off x="11892300" y="7069221"/>
            <a:ext cx="1308900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r"/>
            <a:fld id="{29AD3987-26BA-49DC-BA24-72731371DC9F}" type="slidenum">
              <a:rPr lang="en-US" sz="16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6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A2A6EDF-2672-4848-BD76-ECCECDF91198}"/>
              </a:ext>
            </a:extLst>
          </p:cNvPr>
          <p:cNvSpPr txBox="1">
            <a:spLocks/>
          </p:cNvSpPr>
          <p:nvPr userDrawn="1"/>
        </p:nvSpPr>
        <p:spPr>
          <a:xfrm>
            <a:off x="5891797" y="7069222"/>
            <a:ext cx="1656182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ctr"/>
            <a:r>
              <a:rPr lang="en-US" sz="16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Philipp Jung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3A06E87C-0F5C-40FF-B863-48D506F2D6A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8763" y="4177145"/>
            <a:ext cx="12962252" cy="2701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770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6 Inhalte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69685" y="1222134"/>
            <a:ext cx="6341787" cy="2664296"/>
          </a:xfrm>
        </p:spPr>
        <p:txBody>
          <a:bodyPr/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/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marL="283520" marR="0" lvl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Textmasterformat bearbeiten</a:t>
            </a:r>
          </a:p>
          <a:p>
            <a:pPr marL="614291" marR="0" lvl="1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Zweite Ebene</a:t>
            </a:r>
          </a:p>
          <a:p>
            <a:pPr marL="945064" marR="0" lvl="2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Dritte Ebene</a:t>
            </a:r>
          </a:p>
          <a:p>
            <a:pPr marL="1323089" marR="0" lvl="3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8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Vierte Ebene</a:t>
            </a:r>
          </a:p>
          <a:p>
            <a:pPr marL="1701115" marR="0" lvl="4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6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Fünfte Ebene</a:t>
            </a:r>
          </a:p>
          <a:p>
            <a:pPr lvl="4"/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6719887" y="1222134"/>
            <a:ext cx="6341787" cy="2664296"/>
          </a:xfrm>
        </p:spPr>
        <p:txBody>
          <a:bodyPr/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/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marL="283520" marR="0" lvl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Textmasterformat bearbeiten</a:t>
            </a:r>
          </a:p>
          <a:p>
            <a:pPr marL="614291" marR="0" lvl="1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Zweite Ebene</a:t>
            </a:r>
          </a:p>
          <a:p>
            <a:pPr marL="945064" marR="0" lvl="2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Dritte Ebene</a:t>
            </a:r>
          </a:p>
          <a:p>
            <a:pPr marL="1323089" marR="0" lvl="3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8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Vierte Ebene</a:t>
            </a:r>
          </a:p>
          <a:p>
            <a:pPr marL="1701115" marR="0" lvl="4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6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Fünfte Ebene</a:t>
            </a:r>
          </a:p>
          <a:p>
            <a:pPr lvl="4"/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6719887" y="4078572"/>
            <a:ext cx="6341787" cy="2664296"/>
          </a:xfrm>
        </p:spPr>
        <p:txBody>
          <a:bodyPr/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/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marL="283520" marR="0" lvl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Textmasterformat bearbeiten</a:t>
            </a:r>
          </a:p>
          <a:p>
            <a:pPr marL="614291" marR="0" lvl="1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Zweite Ebene</a:t>
            </a:r>
          </a:p>
          <a:p>
            <a:pPr marL="945064" marR="0" lvl="2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Dritte Ebene</a:t>
            </a:r>
          </a:p>
          <a:p>
            <a:pPr marL="1323089" marR="0" lvl="3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8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Vierte Ebene</a:t>
            </a:r>
          </a:p>
          <a:p>
            <a:pPr marL="1701115" marR="0" lvl="4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6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Fünfte Ebene</a:t>
            </a:r>
          </a:p>
          <a:p>
            <a:pPr lvl="4"/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69685" y="4067869"/>
            <a:ext cx="6341787" cy="2664296"/>
          </a:xfrm>
        </p:spPr>
        <p:txBody>
          <a:bodyPr/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/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marL="283520" marR="0" lvl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Textmasterformat bearbeiten</a:t>
            </a:r>
          </a:p>
          <a:p>
            <a:pPr marL="614291" marR="0" lvl="1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Zweite Ebene</a:t>
            </a:r>
          </a:p>
          <a:p>
            <a:pPr marL="945064" marR="0" lvl="2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Dritte Ebene</a:t>
            </a:r>
          </a:p>
          <a:p>
            <a:pPr marL="1323089" marR="0" lvl="3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8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Vierte Ebene</a:t>
            </a:r>
          </a:p>
          <a:p>
            <a:pPr marL="1701115" marR="0" lvl="4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6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Fünfte Ebene</a:t>
            </a:r>
          </a:p>
          <a:p>
            <a:pPr lvl="4"/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5AF1540-7BE0-4318-BBA7-780A6DFA61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1271" y="3507864"/>
            <a:ext cx="6354746" cy="378566"/>
          </a:xfrm>
          <a:solidFill>
            <a:srgbClr val="FFFFFF">
              <a:alpha val="80000"/>
            </a:srgbClr>
          </a:solidFill>
        </p:spPr>
        <p:txBody>
          <a:bodyPr/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/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/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marL="283520" marR="0" lvl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Textmasterformat bearbeiten</a:t>
            </a:r>
          </a:p>
          <a:p>
            <a:pPr marL="614291" marR="0" lvl="1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Zweite Ebene</a:t>
            </a:r>
          </a:p>
          <a:p>
            <a:pPr marL="945064" marR="0" lvl="2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Dritte Ebene</a:t>
            </a:r>
          </a:p>
          <a:p>
            <a:pPr marL="1323089" marR="0" lvl="3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8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Vierte Ebene</a:t>
            </a:r>
          </a:p>
          <a:p>
            <a:pPr marL="1701115" marR="0" lvl="4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6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Fünfte Ebene</a:t>
            </a:r>
          </a:p>
          <a:p>
            <a:pPr lvl="4"/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83E587DB-96DC-400F-9B50-9F3C469A119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715344" y="3518567"/>
            <a:ext cx="6354746" cy="378566"/>
          </a:xfrm>
          <a:solidFill>
            <a:srgbClr val="FFFFFF">
              <a:alpha val="80000"/>
            </a:srgbClr>
          </a:solidFill>
        </p:spPr>
        <p:txBody>
          <a:bodyPr/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/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/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marL="283520" marR="0" lvl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Textmasterformat bearbeiten</a:t>
            </a:r>
          </a:p>
          <a:p>
            <a:pPr marL="614291" marR="0" lvl="1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Zweite Ebene</a:t>
            </a:r>
          </a:p>
          <a:p>
            <a:pPr marL="945064" marR="0" lvl="2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Dritte Ebene</a:t>
            </a:r>
          </a:p>
          <a:p>
            <a:pPr marL="1323089" marR="0" lvl="3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8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Vierte Ebene</a:t>
            </a:r>
          </a:p>
          <a:p>
            <a:pPr marL="1701115" marR="0" lvl="4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6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Fünfte Ebene</a:t>
            </a:r>
          </a:p>
          <a:p>
            <a:pPr lvl="4"/>
            <a:endParaRPr lang="de-DE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ABBB5613-65DB-4EBF-B3ED-E176991B0B9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67969" y="6352781"/>
            <a:ext cx="6354746" cy="378566"/>
          </a:xfrm>
          <a:solidFill>
            <a:srgbClr val="FFFFFF">
              <a:alpha val="80000"/>
            </a:srgbClr>
          </a:solidFill>
        </p:spPr>
        <p:txBody>
          <a:bodyPr/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/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/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marL="283520" marR="0" lvl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Textmasterformat bearbeiten</a:t>
            </a:r>
          </a:p>
          <a:p>
            <a:pPr marL="614291" marR="0" lvl="1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Zweite Ebene</a:t>
            </a:r>
          </a:p>
          <a:p>
            <a:pPr marL="945064" marR="0" lvl="2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Dritte Ebene</a:t>
            </a:r>
          </a:p>
          <a:p>
            <a:pPr marL="1323089" marR="0" lvl="3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8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Vierte Ebene</a:t>
            </a:r>
          </a:p>
          <a:p>
            <a:pPr marL="1701115" marR="0" lvl="4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6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Fünfte Ebene</a:t>
            </a:r>
          </a:p>
          <a:p>
            <a:pPr lvl="4"/>
            <a:endParaRPr lang="de-DE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4F58678B-6056-44CA-A913-8A6DBA3E6609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696690" y="6363484"/>
            <a:ext cx="6354746" cy="378566"/>
          </a:xfrm>
          <a:solidFill>
            <a:srgbClr val="FFFFFF">
              <a:alpha val="80000"/>
            </a:srgbClr>
          </a:solidFill>
        </p:spPr>
        <p:txBody>
          <a:bodyPr/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/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/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/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marL="283520" marR="0" lvl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Textmasterformat bearbeiten</a:t>
            </a:r>
          </a:p>
          <a:p>
            <a:pPr marL="614291" marR="0" lvl="1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Zweite Ebene</a:t>
            </a:r>
          </a:p>
          <a:p>
            <a:pPr marL="945064" marR="0" lvl="2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Dritte Ebene</a:t>
            </a:r>
          </a:p>
          <a:p>
            <a:pPr marL="1323089" marR="0" lvl="3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8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Vierte Ebene</a:t>
            </a:r>
          </a:p>
          <a:p>
            <a:pPr marL="1701115" marR="0" lvl="4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6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egoe UI" pitchFamily="34" charset="0"/>
              </a:rPr>
              <a:t>Fünfte Ebene</a:t>
            </a:r>
          </a:p>
          <a:p>
            <a:pPr lvl="4"/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308E42AC-56AD-4D03-BC4A-ECA673A5B24F}"/>
              </a:ext>
            </a:extLst>
          </p:cNvPr>
          <p:cNvSpPr txBox="1">
            <a:spLocks/>
          </p:cNvSpPr>
          <p:nvPr/>
        </p:nvSpPr>
        <p:spPr>
          <a:xfrm>
            <a:off x="5891797" y="7069222"/>
            <a:ext cx="1656182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ctr"/>
            <a:r>
              <a:rPr lang="en-US" sz="16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Philipp Jung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F60E6167-66B9-4FB7-901C-94029A48AEAF}"/>
              </a:ext>
            </a:extLst>
          </p:cNvPr>
          <p:cNvSpPr txBox="1">
            <a:spLocks/>
          </p:cNvSpPr>
          <p:nvPr/>
        </p:nvSpPr>
        <p:spPr>
          <a:xfrm>
            <a:off x="11892300" y="7069221"/>
            <a:ext cx="1308900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r"/>
            <a:fld id="{29AD3987-26BA-49DC-BA24-72731371DC9F}" type="slidenum">
              <a:rPr lang="en-US" sz="16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6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4F21699-30E9-4718-8C2B-1B22FF400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75356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B4B6767-A450-46EC-A290-8CC894A241FB}"/>
              </a:ext>
            </a:extLst>
          </p:cNvPr>
          <p:cNvSpPr txBox="1">
            <a:spLocks/>
          </p:cNvSpPr>
          <p:nvPr userDrawn="1"/>
        </p:nvSpPr>
        <p:spPr>
          <a:xfrm>
            <a:off x="5891797" y="7069222"/>
            <a:ext cx="1656182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ctr"/>
            <a:r>
              <a:rPr lang="en-US" sz="16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Philipp Jung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9EC5FC1-91BB-4B5A-9EE2-BDD0C9C8FBFC}"/>
              </a:ext>
            </a:extLst>
          </p:cNvPr>
          <p:cNvSpPr txBox="1">
            <a:spLocks/>
          </p:cNvSpPr>
          <p:nvPr userDrawn="1"/>
        </p:nvSpPr>
        <p:spPr>
          <a:xfrm>
            <a:off x="11892300" y="7069221"/>
            <a:ext cx="1308900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r"/>
            <a:fld id="{29AD3987-26BA-49DC-BA24-72731371DC9F}" type="slidenum">
              <a:rPr lang="en-US" sz="16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6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7F9FEEE-540A-4458-8E0C-B793DA10E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9" y="1475581"/>
            <a:ext cx="630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DE9755-ABD5-42B3-BB67-7539563F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DDA39C6-8FE5-44AF-AF5F-8E059B71D1D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98576" y="4219199"/>
            <a:ext cx="6300000" cy="272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D09FC81A-2D25-4943-9F7F-81C934EEA0B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898576" y="1475581"/>
            <a:ext cx="6300000" cy="272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248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B4B6767-A450-46EC-A290-8CC894A241FB}"/>
              </a:ext>
            </a:extLst>
          </p:cNvPr>
          <p:cNvSpPr txBox="1">
            <a:spLocks/>
          </p:cNvSpPr>
          <p:nvPr userDrawn="1"/>
        </p:nvSpPr>
        <p:spPr>
          <a:xfrm>
            <a:off x="5891797" y="7069222"/>
            <a:ext cx="1656182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ctr"/>
            <a:r>
              <a:rPr lang="en-US" sz="16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Philipp Jung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9EC5FC1-91BB-4B5A-9EE2-BDD0C9C8FBFC}"/>
              </a:ext>
            </a:extLst>
          </p:cNvPr>
          <p:cNvSpPr txBox="1">
            <a:spLocks/>
          </p:cNvSpPr>
          <p:nvPr userDrawn="1"/>
        </p:nvSpPr>
        <p:spPr>
          <a:xfrm>
            <a:off x="11892300" y="7069221"/>
            <a:ext cx="1308900" cy="471121"/>
          </a:xfrm>
          <a:prstGeom prst="rect">
            <a:avLst/>
          </a:prstGeom>
        </p:spPr>
        <p:txBody>
          <a:bodyPr vert="horz" lIns="91441" tIns="45719" rIns="91441" bIns="45719" rtlCol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11" i="0" kern="1200">
                <a:solidFill>
                  <a:srgbClr val="788388"/>
                </a:solidFill>
                <a:latin typeface="+mj-lt"/>
                <a:ea typeface="+mn-ea"/>
                <a:cs typeface="DejaVu Sans Mono" panose="020B0609030804020204" pitchFamily="49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DejaVu Sans Mono" panose="020B0609030804020204" pitchFamily="49" charset="0"/>
              </a:defRPr>
            </a:lvl9pPr>
          </a:lstStyle>
          <a:p>
            <a:pPr algn="r"/>
            <a:fld id="{29AD3987-26BA-49DC-BA24-72731371DC9F}" type="slidenum">
              <a:rPr lang="en-US" sz="16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6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7F9FEEE-540A-4458-8E0C-B793DA10E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9" y="1475581"/>
            <a:ext cx="6300000" cy="272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DE9755-ABD5-42B3-BB67-7539563F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253DCDC2-D0B7-42AB-B3FA-D434A7491AA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1199" y="4219200"/>
            <a:ext cx="6300000" cy="272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A261E2AE-29D8-470C-B3C2-3D38A5CD8D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98576" y="4219199"/>
            <a:ext cx="6300000" cy="272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85847D8-60A4-459C-ABF6-F9D73CEB27C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898576" y="1475580"/>
            <a:ext cx="6300000" cy="272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68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2B682C10-8FCB-4F7F-9F1A-E1A9C68B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  <a:prstGeom prst="rect">
            <a:avLst/>
          </a:prstGeom>
        </p:spPr>
        <p:txBody>
          <a:bodyPr vert="horz" lIns="91440" tIns="0" rIns="91440" bIns="4572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8DEE5AFB-2B9D-4795-82FC-9F8C6844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200" y="1475581"/>
            <a:ext cx="1296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" y="6980790"/>
            <a:ext cx="1069631" cy="3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2F5A7D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Clr>
          <a:srgbClr val="2F5A7D"/>
        </a:buClr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2F5A7D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2F5A7D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2F5A7D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2F5A7D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52.png"/><Relationship Id="rId5" Type="http://schemas.openxmlformats.org/officeDocument/2006/relationships/image" Target="../media/image7.png"/><Relationship Id="rId1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1110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0.pn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11" Type="http://schemas.openxmlformats.org/officeDocument/2006/relationships/image" Target="../media/image10.png"/><Relationship Id="rId5" Type="http://schemas.openxmlformats.org/officeDocument/2006/relationships/image" Target="../media/image64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.png"/><Relationship Id="rId7" Type="http://schemas.openxmlformats.org/officeDocument/2006/relationships/image" Target="../media/image8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0.png"/><Relationship Id="rId11" Type="http://schemas.openxmlformats.org/officeDocument/2006/relationships/image" Target="../media/image89.png"/><Relationship Id="rId5" Type="http://schemas.openxmlformats.org/officeDocument/2006/relationships/image" Target="../media/image10.png"/><Relationship Id="rId10" Type="http://schemas.openxmlformats.org/officeDocument/2006/relationships/image" Target="../media/image88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74.png"/><Relationship Id="rId7" Type="http://schemas.openxmlformats.org/officeDocument/2006/relationships/image" Target="../media/image23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670.png"/><Relationship Id="rId4" Type="http://schemas.openxmlformats.org/officeDocument/2006/relationships/image" Target="../media/image76.png"/><Relationship Id="rId9" Type="http://schemas.openxmlformats.org/officeDocument/2006/relationships/image" Target="../media/image3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10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3" Type="http://schemas.openxmlformats.org/officeDocument/2006/relationships/image" Target="../media/image93.png"/><Relationship Id="rId7" Type="http://schemas.openxmlformats.org/officeDocument/2006/relationships/image" Target="../media/image104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0.png"/><Relationship Id="rId5" Type="http://schemas.openxmlformats.org/officeDocument/2006/relationships/image" Target="../media/image1020.png"/><Relationship Id="rId10" Type="http://schemas.openxmlformats.org/officeDocument/2006/relationships/image" Target="../media/image1070.png"/><Relationship Id="rId4" Type="http://schemas.openxmlformats.org/officeDocument/2006/relationships/image" Target="../media/image1010.png"/><Relationship Id="rId9" Type="http://schemas.openxmlformats.org/officeDocument/2006/relationships/image" Target="../media/image10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7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2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image" Target="../media/image121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28.png"/><Relationship Id="rId5" Type="http://schemas.openxmlformats.org/officeDocument/2006/relationships/image" Target="../media/image124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4.mp4"/><Relationship Id="rId7" Type="http://schemas.openxmlformats.org/officeDocument/2006/relationships/image" Target="../media/image15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Relationship Id="rId9" Type="http://schemas.openxmlformats.org/officeDocument/2006/relationships/image" Target="../media/image6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.mp4"/><Relationship Id="rId7" Type="http://schemas.openxmlformats.org/officeDocument/2006/relationships/image" Target="../media/image15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6.mp4"/><Relationship Id="rId9" Type="http://schemas.openxmlformats.org/officeDocument/2006/relationships/image" Target="../media/image6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image" Target="../media/image15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162.png"/><Relationship Id="rId3" Type="http://schemas.openxmlformats.org/officeDocument/2006/relationships/image" Target="../media/image155.png"/><Relationship Id="rId7" Type="http://schemas.openxmlformats.org/officeDocument/2006/relationships/image" Target="../media/image157.png"/><Relationship Id="rId12" Type="http://schemas.openxmlformats.org/officeDocument/2006/relationships/image" Target="../media/image161.png"/><Relationship Id="rId2" Type="http://schemas.openxmlformats.org/officeDocument/2006/relationships/image" Target="../media/image470.png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0.png"/><Relationship Id="rId11" Type="http://schemas.openxmlformats.org/officeDocument/2006/relationships/image" Target="../media/image160.png"/><Relationship Id="rId5" Type="http://schemas.openxmlformats.org/officeDocument/2006/relationships/image" Target="../media/image156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510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image" Target="../media/image810.png"/><Relationship Id="rId12" Type="http://schemas.openxmlformats.org/officeDocument/2006/relationships/image" Target="../media/image850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0.png"/><Relationship Id="rId11" Type="http://schemas.openxmlformats.org/officeDocument/2006/relationships/image" Target="../media/image840.png"/><Relationship Id="rId5" Type="http://schemas.openxmlformats.org/officeDocument/2006/relationships/image" Target="../media/image6.png"/><Relationship Id="rId10" Type="http://schemas.openxmlformats.org/officeDocument/2006/relationships/image" Target="../media/image391.png"/><Relationship Id="rId4" Type="http://schemas.openxmlformats.org/officeDocument/2006/relationships/image" Target="../media/image166.png"/><Relationship Id="rId1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1.png"/><Relationship Id="rId5" Type="http://schemas.openxmlformats.org/officeDocument/2006/relationships/image" Target="../media/image900.png"/><Relationship Id="rId4" Type="http://schemas.openxmlformats.org/officeDocument/2006/relationships/image" Target="../media/image1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13" Type="http://schemas.openxmlformats.org/officeDocument/2006/relationships/image" Target="../media/image450.png"/><Relationship Id="rId3" Type="http://schemas.openxmlformats.org/officeDocument/2006/relationships/image" Target="../media/image460.png"/><Relationship Id="rId7" Type="http://schemas.openxmlformats.org/officeDocument/2006/relationships/image" Target="../media/image178.png"/><Relationship Id="rId12" Type="http://schemas.openxmlformats.org/officeDocument/2006/relationships/image" Target="../media/image44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430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42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00.png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87.png"/><Relationship Id="rId4" Type="http://schemas.openxmlformats.org/officeDocument/2006/relationships/image" Target="../media/image1710.png"/><Relationship Id="rId9" Type="http://schemas.openxmlformats.org/officeDocument/2006/relationships/image" Target="../media/image11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 the Frame of Reference in Flow Visualization 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A843C-E166-4CA5-ABCF-E57766375C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Philipp Jung</a:t>
            </a:r>
          </a:p>
          <a:p>
            <a:endParaRPr lang="en-US" dirty="0"/>
          </a:p>
          <a:p>
            <a:r>
              <a:rPr lang="en-US" dirty="0"/>
              <a:t>Master’s Thesis </a:t>
            </a:r>
          </a:p>
          <a:p>
            <a:r>
              <a:rPr lang="en-US" dirty="0"/>
              <a:t>Supervisor</a:t>
            </a:r>
            <a:r>
              <a:rPr lang="en-GB" dirty="0"/>
              <a:t>:</a:t>
            </a:r>
            <a:r>
              <a:rPr lang="en-US" dirty="0"/>
              <a:t> Prof. Dr. Filip </a:t>
            </a:r>
            <a:r>
              <a:rPr lang="en-US" dirty="0" err="1"/>
              <a:t>Sadlo</a:t>
            </a:r>
            <a:endParaRPr lang="en-US" dirty="0"/>
          </a:p>
          <a:p>
            <a:r>
              <a:rPr lang="en-GB" dirty="0"/>
              <a:t>Heidelberg University, Visual Computing Group</a:t>
            </a:r>
            <a:endParaRPr lang="en-US" dirty="0"/>
          </a:p>
          <a:p>
            <a:r>
              <a:rPr lang="en-US" dirty="0"/>
              <a:t>Heidelberg, March 22,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6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38DED30-77E2-4019-B5FB-7E29C03DF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356"/>
          <a:stretch/>
        </p:blipFill>
        <p:spPr>
          <a:xfrm>
            <a:off x="2885528" y="3716255"/>
            <a:ext cx="7377128" cy="336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Observer Motion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6263" y="1475581"/>
            <a:ext cx="7881257" cy="1253834"/>
          </a:xfrm>
        </p:spPr>
        <p:txBody>
          <a:bodyPr numCol="3"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Lab Frame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Constant </a:t>
            </a:r>
          </a:p>
          <a:p>
            <a:pPr marL="0" indent="0">
              <a:buNone/>
            </a:pPr>
            <a:r>
              <a:rPr lang="en-GB" dirty="0"/>
              <a:t>Translation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Rigid Body Motion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2756263" y="2727938"/>
                <a:ext cx="7679849" cy="1237525"/>
              </a:xfrm>
              <a:prstGeom prst="rect">
                <a:avLst/>
              </a:prstGeom>
            </p:spPr>
            <p:txBody>
              <a:bodyPr vert="horz" lIns="91440" tIns="45720" rIns="91440" bIns="45720" numCol="3" rtlCol="0">
                <a:normAutofit fontScale="92500" lnSpcReduction="10000"/>
              </a:bodyPr>
              <a:lstStyle>
                <a:lvl1pPr marL="251986" indent="-251986" algn="l" defTabSz="1007943" rtl="0" eaLnBrk="1" latinLnBrk="0" hangingPunct="1">
                  <a:lnSpc>
                    <a:spcPct val="90000"/>
                  </a:lnSpc>
                  <a:spcBef>
                    <a:spcPts val="1102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75595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259929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763900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267872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771844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GB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𝐜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63" y="2727938"/>
                <a:ext cx="7679849" cy="1237525"/>
              </a:xfrm>
              <a:prstGeom prst="rect">
                <a:avLst/>
              </a:prstGeom>
              <a:blipFill>
                <a:blip r:embed="rId3"/>
                <a:stretch>
                  <a:fillRect t="-34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7776753" y="1334023"/>
            <a:ext cx="2659358" cy="5820855"/>
          </a:xfrm>
          <a:prstGeom prst="roundRect">
            <a:avLst/>
          </a:prstGeom>
          <a:noFill/>
          <a:ln w="28575">
            <a:solidFill>
              <a:srgbClr val="DB32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8D166C-DC49-4806-A719-2B54F319FD54}"/>
              </a:ext>
            </a:extLst>
          </p:cNvPr>
          <p:cNvSpPr txBox="1"/>
          <p:nvPr/>
        </p:nvSpPr>
        <p:spPr>
          <a:xfrm rot="16200000">
            <a:off x="1395290" y="4635530"/>
            <a:ext cx="2808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Günther &amp; Theisel. 2018</a:t>
            </a:r>
          </a:p>
        </p:txBody>
      </p:sp>
    </p:spTree>
    <p:extLst>
      <p:ext uri="{BB962C8B-B14F-4D97-AF65-F5344CB8AC3E}">
        <p14:creationId xmlns:p14="http://schemas.microsoft.com/office/powerpoint/2010/main" val="1848121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581656" y="4090539"/>
            <a:ext cx="6619544" cy="2116832"/>
            <a:chOff x="6581656" y="4090539"/>
            <a:chExt cx="6619544" cy="21168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6" y="4090539"/>
              <a:ext cx="3079029" cy="211683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A3DBFDD-AC50-433F-892E-27CF4F004A2F}"/>
                </a:ext>
              </a:extLst>
            </p:cNvPr>
            <p:cNvGrpSpPr/>
            <p:nvPr/>
          </p:nvGrpSpPr>
          <p:grpSpPr>
            <a:xfrm>
              <a:off x="9534856" y="4090539"/>
              <a:ext cx="3666344" cy="2102248"/>
              <a:chOff x="9539210" y="4090539"/>
              <a:chExt cx="3666344" cy="2102248"/>
            </a:xfrm>
          </p:grpSpPr>
          <p:pic>
            <p:nvPicPr>
              <p:cNvPr id="50" name="Picture 4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B7B8539-E308-46C6-9927-ED81EE770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02557" y="4090539"/>
                <a:ext cx="2802997" cy="2102248"/>
              </a:xfrm>
              <a:prstGeom prst="rect">
                <a:avLst/>
              </a:prstGeom>
            </p:spPr>
          </p:pic>
          <p:sp>
            <p:nvSpPr>
              <p:cNvPr id="56" name="Arrow: Left-Right 25">
                <a:extLst>
                  <a:ext uri="{FF2B5EF4-FFF2-40B4-BE49-F238E27FC236}">
                    <a16:creationId xmlns:a16="http://schemas.microsoft.com/office/drawing/2014/main" id="{C588739A-FF88-4B65-949A-FB20770D1D80}"/>
                  </a:ext>
                </a:extLst>
              </p:cNvPr>
              <p:cNvSpPr/>
              <p:nvPr/>
            </p:nvSpPr>
            <p:spPr>
              <a:xfrm>
                <a:off x="9539210" y="4963104"/>
                <a:ext cx="857128" cy="234335"/>
              </a:xfrm>
              <a:prstGeom prst="leftRightArrow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90235" y="5821834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836385" y="554892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0458088" y="582433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10504238" y="555142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41198" y="1475581"/>
                <a:ext cx="7271511" cy="54000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Reference orientation and location</a:t>
                </a:r>
              </a:p>
              <a:p>
                <a:pPr lvl="1"/>
                <a:r>
                  <a:rPr lang="en-GB" dirty="0"/>
                  <a:t>Frame of reference (FOR)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dirty="0"/>
                  <a:t> observer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Example:</a:t>
                </a:r>
              </a:p>
              <a:p>
                <a:pPr lvl="1"/>
                <a:r>
                  <a:rPr lang="en-GB" dirty="0"/>
                  <a:t>Ball thrown in the air on a moving train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Translation between observers </a:t>
                </a:r>
                <a:endParaRPr lang="en-GB" b="1" dirty="0">
                  <a:latin typeface="Cambria Math" panose="02040503050406030204" pitchFamily="18" charset="0"/>
                </a:endParaRPr>
              </a:p>
              <a:p>
                <a:pPr marL="503971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Time-dependent</a:t>
                </a:r>
              </a:p>
              <a:p>
                <a:pPr lvl="1"/>
                <a:r>
                  <a:rPr lang="en-GB" dirty="0"/>
                  <a:t>Observer motion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GB" b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</m:d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Rotation:    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Translation: 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𝐜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8" y="1475581"/>
                <a:ext cx="7271511" cy="5400000"/>
              </a:xfrm>
              <a:blipFill>
                <a:blip r:embed="rId4"/>
                <a:stretch>
                  <a:fillRect l="-1174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Frame of Reference (FOR)</a:t>
            </a:r>
            <a:endParaRPr lang="de-D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29EBD-9165-4448-9DFB-C67E541D6F75}"/>
              </a:ext>
            </a:extLst>
          </p:cNvPr>
          <p:cNvSpPr txBox="1"/>
          <p:nvPr/>
        </p:nvSpPr>
        <p:spPr>
          <a:xfrm>
            <a:off x="7146261" y="3088371"/>
            <a:ext cx="2015424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Observer on Train</a:t>
            </a:r>
          </a:p>
        </p:txBody>
      </p:sp>
      <p:pic>
        <p:nvPicPr>
          <p:cNvPr id="15" name="Picture 14" descr="Free vector graphic: &lt;strong&gt;Eye, Icon&lt;/strong&gt;, Symbol, Look, Vision ...">
            <a:extLst>
              <a:ext uri="{FF2B5EF4-FFF2-40B4-BE49-F238E27FC236}">
                <a16:creationId xmlns:a16="http://schemas.microsoft.com/office/drawing/2014/main" id="{F71293FE-FFE5-4693-97AE-657E496008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23" y="2706004"/>
            <a:ext cx="739320" cy="38236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4F17CC-FBBD-4D9F-B8ED-B0B7818AEC9F}"/>
              </a:ext>
            </a:extLst>
          </p:cNvPr>
          <p:cNvCxnSpPr>
            <a:cxnSpLocks/>
          </p:cNvCxnSpPr>
          <p:nvPr/>
        </p:nvCxnSpPr>
        <p:spPr>
          <a:xfrm>
            <a:off x="8733581" y="1823551"/>
            <a:ext cx="0" cy="1264820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DEB6FC-66B4-4161-8D33-4C088C1A3F10}"/>
              </a:ext>
            </a:extLst>
          </p:cNvPr>
          <p:cNvCxnSpPr>
            <a:cxnSpLocks/>
          </p:cNvCxnSpPr>
          <p:nvPr/>
        </p:nvCxnSpPr>
        <p:spPr>
          <a:xfrm flipV="1">
            <a:off x="8370341" y="1823551"/>
            <a:ext cx="0" cy="1264820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D81CD20-489F-4050-9B71-A10775A3587B}"/>
              </a:ext>
            </a:extLst>
          </p:cNvPr>
          <p:cNvSpPr txBox="1"/>
          <p:nvPr/>
        </p:nvSpPr>
        <p:spPr>
          <a:xfrm>
            <a:off x="10165151" y="3088220"/>
            <a:ext cx="2177647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Observer at Station</a:t>
            </a:r>
          </a:p>
        </p:txBody>
      </p:sp>
      <p:pic>
        <p:nvPicPr>
          <p:cNvPr id="30" name="Picture 29" descr="Free vector graphic: &lt;strong&gt;Eye, Icon&lt;/strong&gt;, Symbol, Look, Vision ...">
            <a:extLst>
              <a:ext uri="{FF2B5EF4-FFF2-40B4-BE49-F238E27FC236}">
                <a16:creationId xmlns:a16="http://schemas.microsoft.com/office/drawing/2014/main" id="{E608CB6E-239F-4CED-A18B-6C10C533FB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267" y="2757029"/>
            <a:ext cx="739320" cy="382367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C6228BCA-2F3E-488B-BB62-D08B65BB4AA9}"/>
              </a:ext>
            </a:extLst>
          </p:cNvPr>
          <p:cNvSpPr/>
          <p:nvPr/>
        </p:nvSpPr>
        <p:spPr>
          <a:xfrm>
            <a:off x="7602488" y="2506586"/>
            <a:ext cx="295230" cy="166166"/>
          </a:xfrm>
          <a:prstGeom prst="rightArrow">
            <a:avLst/>
          </a:prstGeom>
          <a:solidFill>
            <a:srgbClr val="2F5A7D"/>
          </a:solidFill>
          <a:ln>
            <a:solidFill>
              <a:srgbClr val="2F5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D9E4976D-991E-44D3-A333-2DBEF05E79F1}"/>
              </a:ext>
            </a:extLst>
          </p:cNvPr>
          <p:cNvSpPr/>
          <p:nvPr/>
        </p:nvSpPr>
        <p:spPr>
          <a:xfrm rot="16200000">
            <a:off x="11044328" y="2100378"/>
            <a:ext cx="2172466" cy="1618812"/>
          </a:xfrm>
          <a:prstGeom prst="arc">
            <a:avLst>
              <a:gd name="adj1" fmla="val 16244408"/>
              <a:gd name="adj2" fmla="val 5434927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BA776127-E802-490A-97A1-AD08B2CE82B0}"/>
              </a:ext>
            </a:extLst>
          </p:cNvPr>
          <p:cNvSpPr/>
          <p:nvPr/>
        </p:nvSpPr>
        <p:spPr>
          <a:xfrm>
            <a:off x="11938056" y="1657880"/>
            <a:ext cx="385010" cy="350634"/>
          </a:xfrm>
          <a:prstGeom prst="flowChartConnector">
            <a:avLst/>
          </a:prstGeom>
          <a:solidFill>
            <a:srgbClr val="3557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8D7F096A-2F02-4C7E-B674-346EA0ED97C9}"/>
              </a:ext>
            </a:extLst>
          </p:cNvPr>
          <p:cNvSpPr/>
          <p:nvPr/>
        </p:nvSpPr>
        <p:spPr>
          <a:xfrm rot="5400000">
            <a:off x="8588147" y="2402984"/>
            <a:ext cx="299572" cy="294697"/>
          </a:xfrm>
          <a:prstGeom prst="rightArrow">
            <a:avLst>
              <a:gd name="adj1" fmla="val 10283"/>
              <a:gd name="adj2" fmla="val 77305"/>
            </a:avLst>
          </a:prstGeom>
          <a:solidFill>
            <a:srgbClr val="C00000"/>
          </a:solidFill>
          <a:ln w="19050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5B9DB950-CC19-4FDC-B5A0-0FDA2FFC923B}"/>
              </a:ext>
            </a:extLst>
          </p:cNvPr>
          <p:cNvSpPr/>
          <p:nvPr/>
        </p:nvSpPr>
        <p:spPr>
          <a:xfrm rot="16200000">
            <a:off x="8218046" y="2402985"/>
            <a:ext cx="299572" cy="294697"/>
          </a:xfrm>
          <a:prstGeom prst="rightArrow">
            <a:avLst>
              <a:gd name="adj1" fmla="val 10283"/>
              <a:gd name="adj2" fmla="val 77305"/>
            </a:avLst>
          </a:prstGeom>
          <a:solidFill>
            <a:srgbClr val="C00000"/>
          </a:solidFill>
          <a:ln w="19050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C0F381D1-DB7F-4467-A23D-3C7D09D67902}"/>
              </a:ext>
            </a:extLst>
          </p:cNvPr>
          <p:cNvSpPr/>
          <p:nvPr/>
        </p:nvSpPr>
        <p:spPr>
          <a:xfrm rot="17801276">
            <a:off x="11340660" y="2125389"/>
            <a:ext cx="299572" cy="294697"/>
          </a:xfrm>
          <a:prstGeom prst="rightArrow">
            <a:avLst>
              <a:gd name="adj1" fmla="val 10283"/>
              <a:gd name="adj2" fmla="val 77305"/>
            </a:avLst>
          </a:prstGeom>
          <a:solidFill>
            <a:srgbClr val="C00000"/>
          </a:solidFill>
          <a:ln w="19050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A47301C-8921-4C72-862D-4FAF7D64BCF8}"/>
              </a:ext>
            </a:extLst>
          </p:cNvPr>
          <p:cNvSpPr/>
          <p:nvPr/>
        </p:nvSpPr>
        <p:spPr>
          <a:xfrm rot="3693141">
            <a:off x="12629979" y="2127302"/>
            <a:ext cx="299572" cy="294697"/>
          </a:xfrm>
          <a:prstGeom prst="rightArrow">
            <a:avLst>
              <a:gd name="adj1" fmla="val 10283"/>
              <a:gd name="adj2" fmla="val 77305"/>
            </a:avLst>
          </a:prstGeom>
          <a:solidFill>
            <a:srgbClr val="C00000"/>
          </a:solidFill>
          <a:ln w="19050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87656" y="4637987"/>
                <a:ext cx="380232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656" y="4637987"/>
                <a:ext cx="380232" cy="397673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80EDEDAE-4EB5-4D24-B027-A0ADED104B4A}"/>
              </a:ext>
            </a:extLst>
          </p:cNvPr>
          <p:cNvSpPr/>
          <p:nvPr/>
        </p:nvSpPr>
        <p:spPr>
          <a:xfrm>
            <a:off x="8361633" y="1648234"/>
            <a:ext cx="385010" cy="350634"/>
          </a:xfrm>
          <a:prstGeom prst="flowChartConnector">
            <a:avLst/>
          </a:prstGeom>
          <a:solidFill>
            <a:srgbClr val="3557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40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505F4DE-6329-416B-849E-2BE38390D4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Representation of Observer Motion as Vector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505F4DE-6329-416B-849E-2BE38390D4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4E390AE1-63CE-4C5E-8DC0-DAEAAA8F00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200" y="1476000"/>
                <a:ext cx="6613705" cy="23038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Decomposition of original vector field</a:t>
                </a:r>
                <a:r>
                  <a:rPr lang="en-GB" b="1" dirty="0"/>
                  <a:t> u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Observer vector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US" dirty="0"/>
                  <a:t>Steady vector field</a:t>
                </a:r>
              </a:p>
              <a:p>
                <a:pPr lvl="1"/>
                <a:r>
                  <a:rPr lang="en-US" dirty="0"/>
                  <a:t>With coordinate transform: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Without coordinate transform: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dirty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 i="0" dirty="0" smtClean="0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GB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dirty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dirty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4E390AE1-63CE-4C5E-8DC0-DAEAAA8F00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200" y="1476000"/>
                <a:ext cx="6613705" cy="2303837"/>
              </a:xfrm>
              <a:blipFill>
                <a:blip r:embed="rId3"/>
                <a:stretch>
                  <a:fillRect l="-1476" t="-3439" b="-5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5">
                <a:extLst>
                  <a:ext uri="{FF2B5EF4-FFF2-40B4-BE49-F238E27FC236}">
                    <a16:creationId xmlns:a16="http://schemas.microsoft.com/office/drawing/2014/main" id="{131D3CB1-F4D2-44ED-8FD5-EE96745012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4905" y="1475999"/>
                <a:ext cx="6478687" cy="2303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1986" indent="-251986" algn="l" defTabSz="1007943" rtl="0" eaLnBrk="1" latinLnBrk="0" hangingPunct="1">
                  <a:lnSpc>
                    <a:spcPct val="90000"/>
                  </a:lnSpc>
                  <a:spcBef>
                    <a:spcPts val="1102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75595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259929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763900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267872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771844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Translation between observers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Defined by observer vector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b="1" i="1" dirty="0">
                  <a:latin typeface="Cambria Math" panose="02040503050406030204" pitchFamily="18" charset="0"/>
                </a:endParaRPr>
              </a:p>
              <a:p>
                <a:pPr marL="503971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↔</m:t>
                      </m:r>
                      <m:sSup>
                        <m:sSup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𝐑</m:t>
                      </m:r>
                      <m:d>
                        <m:d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</m:d>
                      <m:r>
                        <a:rPr lang="en-GB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𝐭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2" name="Content Placeholder 5">
                <a:extLst>
                  <a:ext uri="{FF2B5EF4-FFF2-40B4-BE49-F238E27FC236}">
                    <a16:creationId xmlns:a16="http://schemas.microsoft.com/office/drawing/2014/main" id="{131D3CB1-F4D2-44ED-8FD5-EE9674501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905" y="1475999"/>
                <a:ext cx="6478687" cy="2303837"/>
              </a:xfrm>
              <a:prstGeom prst="rect">
                <a:avLst/>
              </a:prstGeom>
              <a:blipFill>
                <a:blip r:embed="rId4"/>
                <a:stretch>
                  <a:fillRect l="-1223" t="-3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240509" y="4075435"/>
            <a:ext cx="12960691" cy="2512429"/>
            <a:chOff x="240509" y="4075435"/>
            <a:chExt cx="12960691" cy="25124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6" y="4090539"/>
              <a:ext cx="3079029" cy="211683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18" y="4083248"/>
              <a:ext cx="3131436" cy="2152862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40509" y="4075435"/>
              <a:ext cx="12960691" cy="2512429"/>
              <a:chOff x="244863" y="4075435"/>
              <a:chExt cx="12960691" cy="2512429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A3DBFDD-AC50-433F-892E-27CF4F004A2F}"/>
                  </a:ext>
                </a:extLst>
              </p:cNvPr>
              <p:cNvGrpSpPr/>
              <p:nvPr/>
            </p:nvGrpSpPr>
            <p:grpSpPr>
              <a:xfrm>
                <a:off x="244863" y="4075435"/>
                <a:ext cx="12960691" cy="2512429"/>
                <a:chOff x="244863" y="4075435"/>
                <a:chExt cx="12960691" cy="2512429"/>
              </a:xfrm>
            </p:grpSpPr>
            <p:pic>
              <p:nvPicPr>
                <p:cNvPr id="56" name="Picture 55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184136D-8F70-4D65-9EE6-27B85DFDF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63" y="4075435"/>
                  <a:ext cx="2819167" cy="2114375"/>
                </a:xfrm>
                <a:prstGeom prst="rect">
                  <a:avLst/>
                </a:prstGeom>
              </p:spPr>
            </p:pic>
            <p:pic>
              <p:nvPicPr>
                <p:cNvPr id="57" name="Picture 56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1B7B8539-E308-46C6-9927-ED81EE770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02557" y="4090539"/>
                  <a:ext cx="2802997" cy="2102248"/>
                </a:xfrm>
                <a:prstGeom prst="rect">
                  <a:avLst/>
                </a:prstGeom>
              </p:spPr>
            </p:pic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46D6C04-56FC-4130-A0CC-F451AD6535F1}"/>
                    </a:ext>
                  </a:extLst>
                </p:cNvPr>
                <p:cNvSpPr txBox="1"/>
                <p:nvPr/>
              </p:nvSpPr>
              <p:spPr>
                <a:xfrm>
                  <a:off x="3035044" y="4721129"/>
                  <a:ext cx="49084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C6F743D2-D249-41D9-B42F-97AFAF358B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9752" y="4737891"/>
                      <a:ext cx="596637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800" dirty="0"/>
                    </a:p>
                  </p:txBody>
                </p:sp>
              </mc:Choice>
              <mc:Fallback xmlns="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C6F743D2-D249-41D9-B42F-97AFAF358BF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9752" y="4737891"/>
                      <a:ext cx="596637" cy="83099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348354" y="6187754"/>
                      <a:ext cx="268669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2000" dirty="0"/>
                        <a:t>Time-dependent </a:t>
                      </a:r>
                      <a:r>
                        <a:rPr lang="en-GB" sz="2000" b="1" dirty="0"/>
                        <a:t>u</a:t>
                      </a:r>
                      <a14:m>
                        <m:oMath xmlns:m="http://schemas.openxmlformats.org/officeDocument/2006/math"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60" name="TextBox 5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354" y="6187754"/>
                      <a:ext cx="2686690" cy="40011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1587" t="-7576" r="-227" b="-2575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3342359" y="6187754"/>
                      <a:ext cx="1979677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lvl="1" algn="ctr"/>
                      <a:r>
                        <a:rPr lang="en-GB" sz="2000" dirty="0"/>
                        <a:t>Observer </a:t>
                      </a:r>
                      <a14:m>
                        <m:oMath xmlns:m="http://schemas.openxmlformats.org/officeDocument/2006/math"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42359" y="6187754"/>
                      <a:ext cx="1979677" cy="40011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617" t="-7576" b="-2575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2" name="TextBox 61"/>
                <p:cNvSpPr txBox="1"/>
                <p:nvPr/>
              </p:nvSpPr>
              <p:spPr>
                <a:xfrm>
                  <a:off x="6864340" y="6187754"/>
                  <a:ext cx="5475706" cy="397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             </a:t>
                  </a:r>
                  <a:r>
                    <a:rPr lang="en-GB" sz="2000" dirty="0"/>
                    <a:t>Steady</a:t>
                  </a:r>
                  <a:endParaRPr lang="de-DE" dirty="0"/>
                </a:p>
              </p:txBody>
            </p:sp>
            <p:sp>
              <p:nvSpPr>
                <p:cNvPr id="63" name="Arrow: Left-Right 25">
                  <a:extLst>
                    <a:ext uri="{FF2B5EF4-FFF2-40B4-BE49-F238E27FC236}">
                      <a16:creationId xmlns:a16="http://schemas.microsoft.com/office/drawing/2014/main" id="{C588739A-FF88-4B65-949A-FB20770D1D80}"/>
                    </a:ext>
                  </a:extLst>
                </p:cNvPr>
                <p:cNvSpPr/>
                <p:nvPr/>
              </p:nvSpPr>
              <p:spPr>
                <a:xfrm>
                  <a:off x="9539210" y="4963104"/>
                  <a:ext cx="857128" cy="234335"/>
                </a:xfrm>
                <a:prstGeom prst="leftRightArrow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5" name="Picture 54" descr="Free vector graphic: &lt;strong&gt;Eye, Icon&lt;/strong&gt;, Symbol, Look, Vision ..."/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2431" y="6257204"/>
                <a:ext cx="562151" cy="290737"/>
              </a:xfrm>
              <a:prstGeom prst="rect">
                <a:avLst/>
              </a:prstGeom>
            </p:spPr>
          </p:pic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01667" y="580420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47817" y="553129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471950" y="5817716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518100" y="5544810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90235" y="5821834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836385" y="554892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0458088" y="582433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10504238" y="555142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10502" y="4658157"/>
              <a:ext cx="2203268" cy="538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94941" y="4570596"/>
              <a:ext cx="2467086" cy="703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Günther et al. 17/18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]</a:t>
              </a:r>
            </a:p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GB" dirty="0" err="1">
                  <a:solidFill>
                    <a:schemeClr val="bg1">
                      <a:lumMod val="50000"/>
                    </a:schemeClr>
                  </a:solidFill>
                </a:rPr>
                <a:t>Hadwiger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 et al. 2019]</a:t>
              </a:r>
              <a:endParaRPr lang="de-D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60531" y="6245555"/>
                <a:ext cx="9983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531" y="6245555"/>
                <a:ext cx="998350" cy="400110"/>
              </a:xfrm>
              <a:prstGeom prst="rect">
                <a:avLst/>
              </a:prstGeom>
              <a:blipFill>
                <a:blip r:embed="rId1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0974786" y="6250614"/>
                <a:ext cx="14472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GB" sz="20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sz="20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000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4786" y="6250614"/>
                <a:ext cx="1447256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4"/>
          <p:cNvSpPr/>
          <p:nvPr/>
        </p:nvSpPr>
        <p:spPr>
          <a:xfrm>
            <a:off x="5826034" y="5212080"/>
            <a:ext cx="4114800" cy="1711920"/>
          </a:xfrm>
          <a:custGeom>
            <a:avLst/>
            <a:gdLst>
              <a:gd name="connsiteX0" fmla="*/ 0 w 4114800"/>
              <a:gd name="connsiteY0" fmla="*/ 1201783 h 1711920"/>
              <a:gd name="connsiteX1" fmla="*/ 2965269 w 4114800"/>
              <a:gd name="connsiteY1" fmla="*/ 1650274 h 1711920"/>
              <a:gd name="connsiteX2" fmla="*/ 4114800 w 4114800"/>
              <a:gd name="connsiteY2" fmla="*/ 0 h 171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0" h="1711920">
                <a:moveTo>
                  <a:pt x="0" y="1201783"/>
                </a:moveTo>
                <a:cubicBezTo>
                  <a:pt x="1139734" y="1526177"/>
                  <a:pt x="2279469" y="1850571"/>
                  <a:pt x="2965269" y="1650274"/>
                </a:cubicBezTo>
                <a:cubicBezTo>
                  <a:pt x="3651069" y="1449977"/>
                  <a:pt x="3882934" y="724988"/>
                  <a:pt x="4114800" y="0"/>
                </a:cubicBezTo>
              </a:path>
            </a:pathLst>
          </a:cu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9787656" y="4637987"/>
                <a:ext cx="380232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656" y="4637987"/>
                <a:ext cx="380232" cy="397673"/>
              </a:xfrm>
              <a:prstGeom prst="rect">
                <a:avLst/>
              </a:prstGeom>
              <a:blipFill>
                <a:blip r:embed="rId1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10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41198" y="1475581"/>
                <a:ext cx="7448608" cy="5400000"/>
              </a:xfrm>
            </p:spPr>
            <p:txBody>
              <a:bodyPr>
                <a:normAutofit/>
              </a:bodyPr>
              <a:lstStyle/>
              <a:p>
                <a:pPr marL="251986" lvl="1">
                  <a:spcBef>
                    <a:spcPts val="1102"/>
                  </a:spcBef>
                </a:pPr>
                <a:r>
                  <a:rPr lang="en-US" dirty="0"/>
                  <a:t>Observer vector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Observer motion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GB" b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</m:d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𝐜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↔</m:t>
                    </m:r>
                  </m:oMath>
                </a14:m>
                <a:r>
                  <a:rPr lang="de-DE" dirty="0"/>
                  <a:t> pathlines of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de-DE" dirty="0"/>
                  <a:t> diffential motion of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r>
                  <a:rPr lang="en-US" dirty="0"/>
                  <a:t>Flow Map: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↦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end point after advection time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Transform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GB" dirty="0"/>
                  <a:t> using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Map pathlines in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GB" dirty="0"/>
                  <a:t>pathlines in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marL="1007943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𝛻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b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dirty="0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GB" b="1" dirty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marL="1007943" lvl="2" indent="0">
                  <a:buNone/>
                </a:pPr>
                <a:endParaRPr lang="en-GB" dirty="0"/>
              </a:p>
              <a:p>
                <a:pPr marL="1007943" lvl="2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8" y="1475581"/>
                <a:ext cx="7448608" cy="5400000"/>
              </a:xfrm>
              <a:blipFill>
                <a:blip r:embed="rId2"/>
                <a:stretch>
                  <a:fillRect l="-1147" t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Representation of Observer Motion as Vector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466835" y="1751237"/>
            <a:ext cx="6619544" cy="2116832"/>
            <a:chOff x="6581656" y="4090539"/>
            <a:chExt cx="6619544" cy="2116832"/>
          </a:xfrm>
        </p:grpSpPr>
        <p:grpSp>
          <p:nvGrpSpPr>
            <p:cNvPr id="22" name="Group 21"/>
            <p:cNvGrpSpPr/>
            <p:nvPr/>
          </p:nvGrpSpPr>
          <p:grpSpPr>
            <a:xfrm>
              <a:off x="6581656" y="4090539"/>
              <a:ext cx="6619544" cy="2116832"/>
              <a:chOff x="6581656" y="4090539"/>
              <a:chExt cx="6619544" cy="2116832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1656" y="4090539"/>
                <a:ext cx="3079029" cy="2116832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A3DBFDD-AC50-433F-892E-27CF4F004A2F}"/>
                  </a:ext>
                </a:extLst>
              </p:cNvPr>
              <p:cNvGrpSpPr/>
              <p:nvPr/>
            </p:nvGrpSpPr>
            <p:grpSpPr>
              <a:xfrm>
                <a:off x="9534856" y="4090539"/>
                <a:ext cx="3666344" cy="2102248"/>
                <a:chOff x="9539210" y="4090539"/>
                <a:chExt cx="3666344" cy="2102248"/>
              </a:xfrm>
            </p:grpSpPr>
            <p:pic>
              <p:nvPicPr>
                <p:cNvPr id="50" name="Picture 49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1B7B8539-E308-46C6-9927-ED81EE770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02557" y="4090539"/>
                  <a:ext cx="2802997" cy="2102248"/>
                </a:xfrm>
                <a:prstGeom prst="rect">
                  <a:avLst/>
                </a:prstGeom>
              </p:spPr>
            </p:pic>
            <p:sp>
              <p:nvSpPr>
                <p:cNvPr id="56" name="Arrow: Left-Right 25">
                  <a:extLst>
                    <a:ext uri="{FF2B5EF4-FFF2-40B4-BE49-F238E27FC236}">
                      <a16:creationId xmlns:a16="http://schemas.microsoft.com/office/drawing/2014/main" id="{C588739A-FF88-4B65-949A-FB20770D1D80}"/>
                    </a:ext>
                  </a:extLst>
                </p:cNvPr>
                <p:cNvSpPr/>
                <p:nvPr/>
              </p:nvSpPr>
              <p:spPr>
                <a:xfrm>
                  <a:off x="9539210" y="4963104"/>
                  <a:ext cx="857128" cy="234335"/>
                </a:xfrm>
                <a:prstGeom prst="leftRightArrow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32D6E593-87CD-4258-BA25-3E89558C160F}"/>
                  </a:ext>
                </a:extLst>
              </p:cNvPr>
              <p:cNvCxnSpPr>
                <a:cxnSpLocks/>
              </p:cNvCxnSpPr>
              <p:nvPr/>
            </p:nvCxnSpPr>
            <p:spPr>
              <a:xfrm rot="1225556">
                <a:off x="6790235" y="5821834"/>
                <a:ext cx="666206" cy="0"/>
              </a:xfrm>
              <a:prstGeom prst="straightConnector1">
                <a:avLst/>
              </a:prstGeom>
              <a:ln w="28575">
                <a:solidFill>
                  <a:srgbClr val="3B72C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E3EA9DB-BDD3-4FBF-84C5-E5A1E3B5B09A}"/>
                  </a:ext>
                </a:extLst>
              </p:cNvPr>
              <p:cNvSpPr txBox="1"/>
              <p:nvPr/>
            </p:nvSpPr>
            <p:spPr>
              <a:xfrm rot="1225556">
                <a:off x="6836385" y="5548928"/>
                <a:ext cx="5469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3B72C4"/>
                    </a:solidFill>
                  </a:rPr>
                  <a:t>Time</a:t>
                </a:r>
                <a:endParaRPr lang="en-US" dirty="0">
                  <a:solidFill>
                    <a:srgbClr val="3B72C4"/>
                  </a:solidFill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2D6E593-87CD-4258-BA25-3E89558C160F}"/>
                  </a:ext>
                </a:extLst>
              </p:cNvPr>
              <p:cNvCxnSpPr>
                <a:cxnSpLocks/>
              </p:cNvCxnSpPr>
              <p:nvPr/>
            </p:nvCxnSpPr>
            <p:spPr>
              <a:xfrm rot="1225556">
                <a:off x="10458088" y="5824333"/>
                <a:ext cx="666206" cy="0"/>
              </a:xfrm>
              <a:prstGeom prst="straightConnector1">
                <a:avLst/>
              </a:prstGeom>
              <a:ln w="28575">
                <a:solidFill>
                  <a:srgbClr val="3B72C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3EA9DB-BDD3-4FBF-84C5-E5A1E3B5B09A}"/>
                  </a:ext>
                </a:extLst>
              </p:cNvPr>
              <p:cNvSpPr txBox="1"/>
              <p:nvPr/>
            </p:nvSpPr>
            <p:spPr>
              <a:xfrm rot="1225556">
                <a:off x="10504238" y="5551427"/>
                <a:ext cx="5469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3B72C4"/>
                    </a:solidFill>
                  </a:rPr>
                  <a:t>Time</a:t>
                </a:r>
                <a:endParaRPr lang="en-US" dirty="0">
                  <a:solidFill>
                    <a:srgbClr val="3B72C4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87656" y="4637987"/>
                  <a:ext cx="380232" cy="3976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>
                            <a:latin typeface="Cambria Math" panose="02040503050406030204" pitchFamily="18" charset="0"/>
                          </a:rPr>
                          <m:t>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7656" y="4637987"/>
                  <a:ext cx="380232" cy="397673"/>
                </a:xfrm>
                <a:prstGeom prst="rect">
                  <a:avLst/>
                </a:prstGeom>
                <a:blipFill>
                  <a:blip r:embed="rId6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Freeform: Shape 7">
            <a:extLst>
              <a:ext uri="{FF2B5EF4-FFF2-40B4-BE49-F238E27FC236}">
                <a16:creationId xmlns:a16="http://schemas.microsoft.com/office/drawing/2014/main" id="{5A288030-C116-4B13-9D28-02A5DAE6356F}"/>
              </a:ext>
            </a:extLst>
          </p:cNvPr>
          <p:cNvSpPr/>
          <p:nvPr/>
        </p:nvSpPr>
        <p:spPr>
          <a:xfrm>
            <a:off x="8422640" y="5034275"/>
            <a:ext cx="3718560" cy="1341120"/>
          </a:xfrm>
          <a:custGeom>
            <a:avLst/>
            <a:gdLst>
              <a:gd name="connsiteX0" fmla="*/ 0 w 3718560"/>
              <a:gd name="connsiteY0" fmla="*/ 568960 h 879381"/>
              <a:gd name="connsiteX1" fmla="*/ 1158240 w 3718560"/>
              <a:gd name="connsiteY1" fmla="*/ 54187 h 879381"/>
              <a:gd name="connsiteX2" fmla="*/ 1794933 w 3718560"/>
              <a:gd name="connsiteY2" fmla="*/ 873760 h 879381"/>
              <a:gd name="connsiteX3" fmla="*/ 2499360 w 3718560"/>
              <a:gd name="connsiteY3" fmla="*/ 426720 h 879381"/>
              <a:gd name="connsiteX4" fmla="*/ 3020907 w 3718560"/>
              <a:gd name="connsiteY4" fmla="*/ 650240 h 879381"/>
              <a:gd name="connsiteX5" fmla="*/ 3718560 w 3718560"/>
              <a:gd name="connsiteY5" fmla="*/ 0 h 87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8560" h="879381">
                <a:moveTo>
                  <a:pt x="0" y="568960"/>
                </a:moveTo>
                <a:cubicBezTo>
                  <a:pt x="429542" y="286173"/>
                  <a:pt x="859085" y="3387"/>
                  <a:pt x="1158240" y="54187"/>
                </a:cubicBezTo>
                <a:cubicBezTo>
                  <a:pt x="1457395" y="104987"/>
                  <a:pt x="1571413" y="811671"/>
                  <a:pt x="1794933" y="873760"/>
                </a:cubicBezTo>
                <a:cubicBezTo>
                  <a:pt x="2018453" y="935849"/>
                  <a:pt x="2295031" y="463973"/>
                  <a:pt x="2499360" y="426720"/>
                </a:cubicBezTo>
                <a:cubicBezTo>
                  <a:pt x="2703689" y="389467"/>
                  <a:pt x="2817707" y="721360"/>
                  <a:pt x="3020907" y="650240"/>
                </a:cubicBezTo>
                <a:cubicBezTo>
                  <a:pt x="3224107" y="579120"/>
                  <a:pt x="3471333" y="289560"/>
                  <a:pt x="3718560" y="0"/>
                </a:cubicBezTo>
              </a:path>
            </a:pathLst>
          </a:cu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A9FDCA8-B158-4433-B58F-8F47FAC34E92}"/>
              </a:ext>
            </a:extLst>
          </p:cNvPr>
          <p:cNvCxnSpPr>
            <a:cxnSpLocks/>
            <a:stCxn id="34" idx="0"/>
            <a:endCxn id="34" idx="5"/>
          </p:cNvCxnSpPr>
          <p:nvPr/>
        </p:nvCxnSpPr>
        <p:spPr>
          <a:xfrm flipV="1">
            <a:off x="8422640" y="5034275"/>
            <a:ext cx="3718560" cy="8677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D6E8940-74BF-4AD1-9DB9-5773FD6B4BCA}"/>
                  </a:ext>
                </a:extLst>
              </p:cNvPr>
              <p:cNvSpPr/>
              <p:nvPr/>
            </p:nvSpPr>
            <p:spPr>
              <a:xfrm>
                <a:off x="8144805" y="5808947"/>
                <a:ext cx="501483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D6E8940-74BF-4AD1-9DB9-5773FD6B4B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805" y="5808947"/>
                <a:ext cx="501483" cy="3976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B1F2D47-2B76-4A9B-9265-1F2459C1DF7E}"/>
                  </a:ext>
                </a:extLst>
              </p:cNvPr>
              <p:cNvSpPr/>
              <p:nvPr/>
            </p:nvSpPr>
            <p:spPr>
              <a:xfrm>
                <a:off x="11513643" y="4640500"/>
                <a:ext cx="1098057" cy="429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b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B1F2D47-2B76-4A9B-9265-1F2459C1DF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3643" y="4640500"/>
                <a:ext cx="1098057" cy="429477"/>
              </a:xfrm>
              <a:prstGeom prst="rect">
                <a:avLst/>
              </a:prstGeom>
              <a:blipFill>
                <a:blip r:embed="rId8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A9DC9BBC-E933-4C15-B2D0-8700A2F50682}"/>
              </a:ext>
            </a:extLst>
          </p:cNvPr>
          <p:cNvSpPr txBox="1"/>
          <p:nvPr/>
        </p:nvSpPr>
        <p:spPr>
          <a:xfrm>
            <a:off x="10483361" y="6008820"/>
            <a:ext cx="1030282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pathline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7527086" y="3701856"/>
                <a:ext cx="9983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086" y="3701856"/>
                <a:ext cx="998350" cy="400110"/>
              </a:xfrm>
              <a:prstGeom prst="rect">
                <a:avLst/>
              </a:prstGeom>
              <a:blipFill>
                <a:blip r:embed="rId9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11145501" y="3658225"/>
                <a:ext cx="10602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GB" sz="20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5501" y="3658225"/>
                <a:ext cx="1060290" cy="400110"/>
              </a:xfrm>
              <a:prstGeom prst="rect">
                <a:avLst/>
              </a:prstGeom>
              <a:blipFill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09EED5-68EF-4B83-AF3D-0269F23400D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630" y="3417708"/>
            <a:ext cx="2363351" cy="378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Frame of Reference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E58FB7-C0F2-41C1-AA2E-28A950585BE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89155" y="6347233"/>
            <a:ext cx="3896631" cy="3785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F5A7D"/>
                </a:solidFill>
              </a:rPr>
              <a:t>Q1. </a:t>
            </a:r>
            <a:r>
              <a:rPr lang="en-US" dirty="0"/>
              <a:t>General Applicability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56BF35-FC97-486A-B4A4-8C7223584A8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9742" y="6346445"/>
            <a:ext cx="3268915" cy="37856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200" dirty="0">
                <a:solidFill>
                  <a:srgbClr val="2F5A7D"/>
                </a:solidFill>
              </a:rPr>
              <a:t>Q2. </a:t>
            </a:r>
            <a:r>
              <a:rPr lang="en-US" sz="2200" dirty="0"/>
              <a:t>Transfer of Techniques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6D58995-FBFE-44A1-97C8-21D06B8D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7836ABE-A230-4C47-B1BB-E2214B7277B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5965" y="3402012"/>
            <a:ext cx="4575369" cy="377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Fundamentals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4D883F1-3CB6-4069-AF3B-B2A8E945DB03}"/>
              </a:ext>
            </a:extLst>
          </p:cNvPr>
          <p:cNvSpPr txBox="1">
            <a:spLocks/>
          </p:cNvSpPr>
          <p:nvPr/>
        </p:nvSpPr>
        <p:spPr>
          <a:xfrm>
            <a:off x="369686" y="1222134"/>
            <a:ext cx="6327004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3971" lvl="1" indent="0">
              <a:buFont typeface="Wingdings" pitchFamily="2" charset="2"/>
              <a:buNone/>
            </a:pPr>
            <a:endParaRPr lang="en-GB" sz="1600" b="1" i="1" dirty="0">
              <a:latin typeface="Cambria Math" panose="02040503050406030204" pitchFamily="18" charset="0"/>
            </a:endParaRPr>
          </a:p>
        </p:txBody>
      </p:sp>
      <p:sp>
        <p:nvSpPr>
          <p:cNvPr id="79" name="Content Placeholder 6">
            <a:extLst>
              <a:ext uri="{FF2B5EF4-FFF2-40B4-BE49-F238E27FC236}">
                <a16:creationId xmlns:a16="http://schemas.microsoft.com/office/drawing/2014/main" id="{B002214F-6DAE-4D86-8B33-1DDEA01D1946}"/>
              </a:ext>
            </a:extLst>
          </p:cNvPr>
          <p:cNvSpPr txBox="1">
            <a:spLocks/>
          </p:cNvSpPr>
          <p:nvPr/>
        </p:nvSpPr>
        <p:spPr>
          <a:xfrm>
            <a:off x="8689509" y="3400914"/>
            <a:ext cx="4511691" cy="7471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Determination of Observer Field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734D2B-A12B-47EE-8230-5C03D3F962EC}"/>
              </a:ext>
            </a:extLst>
          </p:cNvPr>
          <p:cNvGrpSpPr/>
          <p:nvPr/>
        </p:nvGrpSpPr>
        <p:grpSpPr>
          <a:xfrm>
            <a:off x="5441631" y="2049970"/>
            <a:ext cx="2363351" cy="1329385"/>
            <a:chOff x="5509640" y="2037269"/>
            <a:chExt cx="2363351" cy="13293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4692ED-01C2-42AF-9433-E41749FAE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640" y="2037269"/>
              <a:ext cx="2363351" cy="13293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Free vector graphic: &lt;strong&gt;Eye, Icon&lt;/strong&gt;, Symbol, Look, Vision ...">
              <a:extLst>
                <a:ext uri="{FF2B5EF4-FFF2-40B4-BE49-F238E27FC236}">
                  <a16:creationId xmlns:a16="http://schemas.microsoft.com/office/drawing/2014/main" id="{A4E2DD91-757F-4837-A2EC-CC69F9B5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111" y="2042538"/>
              <a:ext cx="479885" cy="248190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68022659-4AE2-4501-8537-D68953C51CB6}"/>
                </a:ext>
              </a:extLst>
            </p:cNvPr>
            <p:cNvSpPr/>
            <p:nvPr/>
          </p:nvSpPr>
          <p:spPr>
            <a:xfrm>
              <a:off x="6627503" y="2118921"/>
              <a:ext cx="637493" cy="95423"/>
            </a:xfrm>
            <a:prstGeom prst="rightArrow">
              <a:avLst/>
            </a:prstGeom>
            <a:solidFill>
              <a:srgbClr val="3B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28C9A91-FE75-412A-9CA8-292E8541756E}"/>
              </a:ext>
            </a:extLst>
          </p:cNvPr>
          <p:cNvGrpSpPr/>
          <p:nvPr/>
        </p:nvGrpSpPr>
        <p:grpSpPr>
          <a:xfrm>
            <a:off x="4938798" y="4514938"/>
            <a:ext cx="3329354" cy="1832295"/>
            <a:chOff x="5501443" y="4514395"/>
            <a:chExt cx="3329354" cy="1832295"/>
          </a:xfrm>
        </p:grpSpPr>
        <p:grpSp>
          <p:nvGrpSpPr>
            <p:cNvPr id="75" name="Group 74"/>
            <p:cNvGrpSpPr/>
            <p:nvPr/>
          </p:nvGrpSpPr>
          <p:grpSpPr>
            <a:xfrm>
              <a:off x="5508959" y="4935973"/>
              <a:ext cx="3321838" cy="1410717"/>
              <a:chOff x="7573706" y="4952767"/>
              <a:chExt cx="3321838" cy="141071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7EE9CB1-C732-4EE7-A9D6-57561C85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7536" y="4955476"/>
                <a:ext cx="1408008" cy="1408008"/>
              </a:xfrm>
              <a:prstGeom prst="rect">
                <a:avLst/>
              </a:prstGeom>
            </p:spPr>
          </p:pic>
          <p:pic>
            <p:nvPicPr>
              <p:cNvPr id="73" name="Content Placeholder 9">
                <a:extLst>
                  <a:ext uri="{FF2B5EF4-FFF2-40B4-BE49-F238E27FC236}">
                    <a16:creationId xmlns:a16="http://schemas.microsoft.com/office/drawing/2014/main" id="{0B2685DC-382C-4F5C-B5AE-090241563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3706" y="4952767"/>
                <a:ext cx="1880017" cy="1410013"/>
              </a:xfrm>
              <a:prstGeom prst="rect">
                <a:avLst/>
              </a:prstGeom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6786750" y="4514395"/>
              <a:ext cx="10022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Techniques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0" name="Connector: Curved 85">
              <a:extLst>
                <a:ext uri="{FF2B5EF4-FFF2-40B4-BE49-F238E27FC236}">
                  <a16:creationId xmlns:a16="http://schemas.microsoft.com/office/drawing/2014/main" id="{ABB29E3A-97FD-4BEB-8171-BF197DB75B75}"/>
                </a:ext>
              </a:extLst>
            </p:cNvPr>
            <p:cNvCxnSpPr>
              <a:cxnSpLocks/>
              <a:stCxn id="57" idx="0"/>
              <a:endCxn id="73" idx="0"/>
            </p:cNvCxnSpPr>
            <p:nvPr/>
          </p:nvCxnSpPr>
          <p:spPr>
            <a:xfrm rot="16200000" flipV="1">
              <a:off x="7286527" y="4098415"/>
              <a:ext cx="2709" cy="1677825"/>
            </a:xfrm>
            <a:prstGeom prst="curvedConnector3">
              <a:avLst>
                <a:gd name="adj1" fmla="val 5288114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72977F5-4A55-4EE1-85C7-E1843807DB23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501443" y="620435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A740ECE-DAE2-4CF2-A50F-631A0C59AC42}"/>
                </a:ext>
              </a:extLst>
            </p:cNvPr>
            <p:cNvSpPr txBox="1"/>
            <p:nvPr/>
          </p:nvSpPr>
          <p:spPr>
            <a:xfrm rot="1225556">
              <a:off x="5547593" y="593144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DBEA057-308F-4446-85D5-C0A63067ED14}"/>
              </a:ext>
            </a:extLst>
          </p:cNvPr>
          <p:cNvGrpSpPr/>
          <p:nvPr/>
        </p:nvGrpSpPr>
        <p:grpSpPr>
          <a:xfrm>
            <a:off x="241200" y="4989343"/>
            <a:ext cx="3953638" cy="1383409"/>
            <a:chOff x="577458" y="4870778"/>
            <a:chExt cx="3953638" cy="1383409"/>
          </a:xfrm>
        </p:grpSpPr>
        <p:grpSp>
          <p:nvGrpSpPr>
            <p:cNvPr id="11" name="Group 10"/>
            <p:cNvGrpSpPr/>
            <p:nvPr/>
          </p:nvGrpSpPr>
          <p:grpSpPr>
            <a:xfrm>
              <a:off x="625413" y="4870778"/>
              <a:ext cx="3905683" cy="1383409"/>
              <a:chOff x="863945" y="4658942"/>
              <a:chExt cx="3905683" cy="138340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93DADEA-9807-4B6B-9FEB-14E924249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945" y="4719227"/>
                <a:ext cx="1844545" cy="126812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318FAE0-F9FA-4468-80B8-983A2C339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6219" y="4658942"/>
                <a:ext cx="1383409" cy="1383409"/>
              </a:xfrm>
              <a:prstGeom prst="rect">
                <a:avLst/>
              </a:prstGeom>
            </p:spPr>
          </p:pic>
          <p:sp>
            <p:nvSpPr>
              <p:cNvPr id="51" name="Arrow: Left-Right 17">
                <a:extLst>
                  <a:ext uri="{FF2B5EF4-FFF2-40B4-BE49-F238E27FC236}">
                    <a16:creationId xmlns:a16="http://schemas.microsoft.com/office/drawing/2014/main" id="{A11CBF32-612E-47EF-994F-72CF64B6E94B}"/>
                  </a:ext>
                </a:extLst>
              </p:cNvPr>
              <p:cNvSpPr/>
              <p:nvPr/>
            </p:nvSpPr>
            <p:spPr>
              <a:xfrm>
                <a:off x="2708491" y="5193524"/>
                <a:ext cx="632828" cy="234335"/>
              </a:xfrm>
              <a:prstGeom prst="leftRightArrow">
                <a:avLst/>
              </a:prstGeom>
              <a:solidFill>
                <a:srgbClr val="DB3236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2413AF9-12F6-40ED-82FB-FB0920E204BC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77458" y="607053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BAE4016-5E5A-4768-93B6-A1A3398A48EA}"/>
                </a:ext>
              </a:extLst>
            </p:cNvPr>
            <p:cNvSpPr txBox="1"/>
            <p:nvPr/>
          </p:nvSpPr>
          <p:spPr>
            <a:xfrm rot="1225556">
              <a:off x="623608" y="579763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105" name="Content Placeholder 8">
            <a:extLst>
              <a:ext uri="{FF2B5EF4-FFF2-40B4-BE49-F238E27FC236}">
                <a16:creationId xmlns:a16="http://schemas.microsoft.com/office/drawing/2014/main" id="{CF4D7EDB-E949-4AB4-A6A9-5DB159A0E148}"/>
              </a:ext>
            </a:extLst>
          </p:cNvPr>
          <p:cNvSpPr txBox="1">
            <a:spLocks/>
          </p:cNvSpPr>
          <p:nvPr/>
        </p:nvSpPr>
        <p:spPr>
          <a:xfrm>
            <a:off x="9173457" y="6346445"/>
            <a:ext cx="3896631" cy="37856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Conclusion &amp; Future Work</a:t>
            </a:r>
          </a:p>
          <a:p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989AFED-F006-4D68-A8DE-9815F56AAD99}"/>
              </a:ext>
            </a:extLst>
          </p:cNvPr>
          <p:cNvGrpSpPr/>
          <p:nvPr/>
        </p:nvGrpSpPr>
        <p:grpSpPr>
          <a:xfrm>
            <a:off x="9802100" y="4593831"/>
            <a:ext cx="2616075" cy="1753402"/>
            <a:chOff x="9802100" y="4593831"/>
            <a:chExt cx="2616075" cy="1753402"/>
          </a:xfrm>
        </p:grpSpPr>
        <p:pic>
          <p:nvPicPr>
            <p:cNvPr id="104" name="Picture 10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5F43684-BEF1-47B2-85BB-A30430ED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2100" y="4593831"/>
              <a:ext cx="2616075" cy="1753402"/>
            </a:xfrm>
            <a:prstGeom prst="rect">
              <a:avLst/>
            </a:prstGeom>
          </p:spPr>
        </p:pic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7BE7BF9-D4D6-4DC9-B992-D1D4FEBDFE8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9804212" y="599836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543DFB-5EDE-408C-A26B-EE30DD6D2F65}"/>
                </a:ext>
              </a:extLst>
            </p:cNvPr>
            <p:cNvSpPr txBox="1"/>
            <p:nvPr/>
          </p:nvSpPr>
          <p:spPr>
            <a:xfrm rot="1225556">
              <a:off x="9850362" y="572545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pic>
        <p:nvPicPr>
          <p:cNvPr id="54" name="Picture 53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511C89F5-2025-4B00-B303-DCF5463CE1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66" y="1595949"/>
            <a:ext cx="1764418" cy="176441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F3D95D5-904E-48B8-8AE3-7B661B3E2196}"/>
              </a:ext>
            </a:extLst>
          </p:cNvPr>
          <p:cNvGrpSpPr/>
          <p:nvPr/>
        </p:nvGrpSpPr>
        <p:grpSpPr>
          <a:xfrm>
            <a:off x="250838" y="1598191"/>
            <a:ext cx="2550403" cy="1753402"/>
            <a:chOff x="1290146" y="1704554"/>
            <a:chExt cx="2550403" cy="17534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18F4069-190B-4C91-AB05-1F4E8AFC5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0146" y="1704554"/>
              <a:ext cx="2550403" cy="1753402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8307633-286E-4267-817D-581789F9BEE1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383700" y="3150962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2A9FDD-25F9-4738-BE6D-EC74B96F7138}"/>
                </a:ext>
              </a:extLst>
            </p:cNvPr>
            <p:cNvSpPr txBox="1"/>
            <p:nvPr/>
          </p:nvSpPr>
          <p:spPr>
            <a:xfrm rot="1225556">
              <a:off x="1429850" y="2878056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BAD914-7862-4376-A39D-46B4B6ADEAC3}"/>
              </a:ext>
            </a:extLst>
          </p:cNvPr>
          <p:cNvCxnSpPr>
            <a:cxnSpLocks/>
          </p:cNvCxnSpPr>
          <p:nvPr/>
        </p:nvCxnSpPr>
        <p:spPr>
          <a:xfrm rot="16200000">
            <a:off x="2695870" y="2487132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A47CDF-A050-4BA1-B73C-59D6E9556F50}"/>
              </a:ext>
            </a:extLst>
          </p:cNvPr>
          <p:cNvSpPr txBox="1"/>
          <p:nvPr/>
        </p:nvSpPr>
        <p:spPr>
          <a:xfrm rot="16200000">
            <a:off x="2617490" y="233324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8310949" y="2077643"/>
            <a:ext cx="4975256" cy="1021969"/>
            <a:chOff x="3223021" y="5074210"/>
            <a:chExt cx="4975256" cy="102196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91D192-6C6D-4334-B9B3-F3E58AD52488}"/>
                </a:ext>
              </a:extLst>
            </p:cNvPr>
            <p:cNvGrpSpPr/>
            <p:nvPr/>
          </p:nvGrpSpPr>
          <p:grpSpPr>
            <a:xfrm>
              <a:off x="3341829" y="5074210"/>
              <a:ext cx="4124125" cy="1021969"/>
              <a:chOff x="3518562" y="5130031"/>
              <a:chExt cx="4124125" cy="102196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A36FB3-7B4C-4BC6-A2A7-B8D733AF49E6}"/>
                  </a:ext>
                </a:extLst>
              </p:cNvPr>
              <p:cNvGrpSpPr/>
              <p:nvPr/>
            </p:nvGrpSpPr>
            <p:grpSpPr>
              <a:xfrm>
                <a:off x="3518562" y="5130031"/>
                <a:ext cx="4124124" cy="1021969"/>
                <a:chOff x="241199" y="5292591"/>
                <a:chExt cx="4124124" cy="1021969"/>
              </a:xfrm>
            </p:grpSpPr>
            <p:pic>
              <p:nvPicPr>
                <p:cNvPr id="120" name="Content Placeholder 9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B2685DC-382C-4F5C-B5AE-090241563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199" y="5292591"/>
                  <a:ext cx="1338046" cy="1003534"/>
                </a:xfrm>
                <a:prstGeom prst="rect">
                  <a:avLst/>
                </a:prstGeom>
              </p:spPr>
            </p:pic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9760A69-D4DA-402A-9E93-040F04D1C972}"/>
                    </a:ext>
                  </a:extLst>
                </p:cNvPr>
                <p:cNvSpPr txBox="1"/>
                <p:nvPr/>
              </p:nvSpPr>
              <p:spPr>
                <a:xfrm>
                  <a:off x="1579244" y="5366924"/>
                  <a:ext cx="43954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3" name="Connector: Curved 52">
                  <a:extLst>
                    <a:ext uri="{FF2B5EF4-FFF2-40B4-BE49-F238E27FC236}">
                      <a16:creationId xmlns:a16="http://schemas.microsoft.com/office/drawing/2014/main" id="{873BBDEF-63BE-4211-A1D6-EB44C3A2474D}"/>
                    </a:ext>
                  </a:extLst>
                </p:cNvPr>
                <p:cNvCxnSpPr>
                  <a:cxnSpLocks/>
                  <a:stCxn id="120" idx="2"/>
                  <a:endCxn id="98" idx="2"/>
                </p:cNvCxnSpPr>
                <p:nvPr/>
              </p:nvCxnSpPr>
              <p:spPr>
                <a:xfrm rot="16200000" flipH="1">
                  <a:off x="1774105" y="5432241"/>
                  <a:ext cx="18435" cy="1746201"/>
                </a:xfrm>
                <a:prstGeom prst="curvedConnector3">
                  <a:avLst>
                    <a:gd name="adj1" fmla="val 1340033"/>
                  </a:avLst>
                </a:prstGeom>
                <a:ln w="38100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or: Curved 53">
                  <a:extLst>
                    <a:ext uri="{FF2B5EF4-FFF2-40B4-BE49-F238E27FC236}">
                      <a16:creationId xmlns:a16="http://schemas.microsoft.com/office/drawing/2014/main" id="{CCE044AE-463C-48F7-99F9-3B9F014C330B}"/>
                    </a:ext>
                  </a:extLst>
                </p:cNvPr>
                <p:cNvCxnSpPr>
                  <a:cxnSpLocks/>
                  <a:stCxn id="98" idx="2"/>
                  <a:endCxn id="97" idx="2"/>
                </p:cNvCxnSpPr>
                <p:nvPr/>
              </p:nvCxnSpPr>
              <p:spPr>
                <a:xfrm rot="5400000" flipH="1" flipV="1">
                  <a:off x="3506538" y="5455775"/>
                  <a:ext cx="8669" cy="1708901"/>
                </a:xfrm>
                <a:prstGeom prst="curvedConnector3">
                  <a:avLst>
                    <a:gd name="adj1" fmla="val -2636982"/>
                  </a:avLst>
                </a:prstGeom>
                <a:ln w="38100">
                  <a:solidFill>
                    <a:srgbClr val="4472C4">
                      <a:alpha val="69804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Connector: Curved 85">
                <a:extLst>
                  <a:ext uri="{FF2B5EF4-FFF2-40B4-BE49-F238E27FC236}">
                    <a16:creationId xmlns:a16="http://schemas.microsoft.com/office/drawing/2014/main" id="{AAB0CFB9-9B60-4D42-B762-D65C411D3A79}"/>
                  </a:ext>
                </a:extLst>
              </p:cNvPr>
              <p:cNvCxnSpPr>
                <a:cxnSpLocks/>
                <a:stCxn id="120" idx="0"/>
                <a:endCxn id="97" idx="0"/>
              </p:cNvCxnSpPr>
              <p:nvPr/>
            </p:nvCxnSpPr>
            <p:spPr>
              <a:xfrm rot="16200000" flipH="1">
                <a:off x="5911958" y="3405658"/>
                <a:ext cx="6356" cy="3455102"/>
              </a:xfrm>
              <a:prstGeom prst="curvedConnector3">
                <a:avLst>
                  <a:gd name="adj1" fmla="val -7021932"/>
                </a:avLst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or: Curved 89">
                <a:extLst>
                  <a:ext uri="{FF2B5EF4-FFF2-40B4-BE49-F238E27FC236}">
                    <a16:creationId xmlns:a16="http://schemas.microsoft.com/office/drawing/2014/main" id="{05CA7E6E-5C97-448E-A09C-0AEDC800C6BF}"/>
                  </a:ext>
                </a:extLst>
              </p:cNvPr>
              <p:cNvCxnSpPr>
                <a:cxnSpLocks/>
                <a:stCxn id="97" idx="0"/>
                <a:endCxn id="98" idx="0"/>
              </p:cNvCxnSpPr>
              <p:nvPr/>
            </p:nvCxnSpPr>
            <p:spPr>
              <a:xfrm rot="16200000" flipH="1" flipV="1">
                <a:off x="6775847" y="4294326"/>
                <a:ext cx="24780" cy="1708901"/>
              </a:xfrm>
              <a:prstGeom prst="curvedConnector3">
                <a:avLst>
                  <a:gd name="adj1" fmla="val -922518"/>
                </a:avLst>
              </a:prstGeom>
              <a:ln w="38100">
                <a:solidFill>
                  <a:srgbClr val="C55A11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5036447" y="5080566"/>
              <a:ext cx="3161830" cy="1015613"/>
              <a:chOff x="5039072" y="6625774"/>
              <a:chExt cx="3161830" cy="1015613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6256" y="6625774"/>
                <a:ext cx="1464646" cy="1006944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072" y="6650554"/>
                <a:ext cx="1441212" cy="990833"/>
              </a:xfrm>
              <a:prstGeom prst="rect">
                <a:avLst/>
              </a:prstGeom>
            </p:spPr>
          </p:pic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01825" y="603201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747975" y="575911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223021" y="599455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269171" y="572165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016630" y="603713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5062780" y="576423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588538" y="2208897"/>
            <a:ext cx="401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600B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en-US" sz="2000" dirty="0">
              <a:ln w="0"/>
              <a:solidFill>
                <a:srgbClr val="C600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9898" y="4296101"/>
            <a:ext cx="8712926" cy="261414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/>
          <p:cNvSpPr/>
          <p:nvPr/>
        </p:nvSpPr>
        <p:spPr>
          <a:xfrm>
            <a:off x="241200" y="4381463"/>
            <a:ext cx="4204526" cy="24417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tangle 63"/>
          <p:cNvSpPr/>
          <p:nvPr/>
        </p:nvSpPr>
        <p:spPr>
          <a:xfrm>
            <a:off x="188031" y="1339481"/>
            <a:ext cx="7834217" cy="261414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126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Determination of Observer Field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99" y="1475581"/>
            <a:ext cx="6473110" cy="5400000"/>
          </a:xfrm>
        </p:spPr>
        <p:txBody>
          <a:bodyPr>
            <a:normAutofit/>
          </a:bodyPr>
          <a:lstStyle/>
          <a:p>
            <a:r>
              <a:rPr lang="en-GB" dirty="0"/>
              <a:t>Steadiness depends on the observer</a:t>
            </a:r>
          </a:p>
          <a:p>
            <a:pPr lvl="1"/>
            <a:r>
              <a:rPr lang="en-GB" dirty="0"/>
              <a:t>Steady for one observer</a:t>
            </a:r>
          </a:p>
          <a:p>
            <a:pPr lvl="1"/>
            <a:r>
              <a:rPr lang="en-GB" dirty="0"/>
              <a:t>Unsteady for another (moving) observer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Method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en-GB" sz="1600" b="1" dirty="0"/>
          </a:p>
          <a:p>
            <a:r>
              <a:rPr lang="en-GB" dirty="0"/>
              <a:t>Find appropriate FOR</a:t>
            </a:r>
          </a:p>
          <a:p>
            <a:pPr lvl="1"/>
            <a:r>
              <a:rPr lang="en-GB" dirty="0"/>
              <a:t>Observed field becomes steady</a:t>
            </a:r>
          </a:p>
          <a:p>
            <a:pPr lvl="1"/>
            <a:r>
              <a:rPr lang="en-GB" dirty="0"/>
              <a:t>Not always possible! </a:t>
            </a:r>
          </a:p>
          <a:p>
            <a:pPr lvl="1">
              <a:buFont typeface="Segoe UI" panose="020B0502040204020203" pitchFamily="34" charset="0"/>
              <a:buChar char="→"/>
            </a:pPr>
            <a:r>
              <a:rPr lang="en-GB" dirty="0"/>
              <a:t> Local property</a:t>
            </a:r>
          </a:p>
          <a:p>
            <a:r>
              <a:rPr lang="en-GB" dirty="0"/>
              <a:t>Describe infinitely many observers</a:t>
            </a:r>
          </a:p>
          <a:p>
            <a:pPr lvl="1"/>
            <a:r>
              <a:rPr lang="en-GB" dirty="0"/>
              <a:t>Observer vector field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pPr marL="1007943" lvl="2" indent="0">
              <a:buNone/>
            </a:pPr>
            <a:endParaRPr lang="en-GB" dirty="0"/>
          </a:p>
        </p:txBody>
      </p:sp>
      <p:pic>
        <p:nvPicPr>
          <p:cNvPr id="8" name="hotroom7LIC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4725" y="1476375"/>
            <a:ext cx="5400675" cy="5400675"/>
          </a:xfrm>
        </p:spPr>
      </p:pic>
      <p:pic>
        <p:nvPicPr>
          <p:cNvPr id="6" name="Picture 5" descr="Free vector graphic: &lt;strong&gt;Eye, Icon&lt;/strong&gt;, Symbol, Look, Vision ...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05" y="1475581"/>
            <a:ext cx="739320" cy="382367"/>
          </a:xfrm>
          <a:prstGeom prst="rect">
            <a:avLst/>
          </a:prstGeom>
        </p:spPr>
      </p:pic>
      <p:pic>
        <p:nvPicPr>
          <p:cNvPr id="11" name="Picture 10" descr="Free vector graphic: &lt;strong&gt;Eye, Icon&lt;/strong&gt;, Symbol, Look, Vision ...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05" y="6493214"/>
            <a:ext cx="739320" cy="3823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A6646E5-69F0-4ECE-82CD-DA0806B2E104}"/>
              </a:ext>
            </a:extLst>
          </p:cNvPr>
          <p:cNvSpPr/>
          <p:nvPr/>
        </p:nvSpPr>
        <p:spPr>
          <a:xfrm rot="5400000">
            <a:off x="6479896" y="2383125"/>
            <a:ext cx="982134" cy="166166"/>
          </a:xfrm>
          <a:prstGeom prst="rightArrow">
            <a:avLst/>
          </a:prstGeom>
          <a:solidFill>
            <a:srgbClr val="2F5A7D"/>
          </a:solidFill>
          <a:ln>
            <a:solidFill>
              <a:srgbClr val="2F5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7FABF6A-4A54-465C-8CE7-45EBC6ABE247}"/>
              </a:ext>
            </a:extLst>
          </p:cNvPr>
          <p:cNvSpPr/>
          <p:nvPr/>
        </p:nvSpPr>
        <p:spPr>
          <a:xfrm rot="16200000">
            <a:off x="6433996" y="5801871"/>
            <a:ext cx="982134" cy="166166"/>
          </a:xfrm>
          <a:prstGeom prst="rightArrow">
            <a:avLst/>
          </a:prstGeom>
          <a:solidFill>
            <a:srgbClr val="2F5A7D"/>
          </a:solidFill>
          <a:ln>
            <a:solidFill>
              <a:srgbClr val="2F5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5D191-3AAC-4817-AD63-3766EDD68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9" y="1475581"/>
            <a:ext cx="6300000" cy="27283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Generic (Hyper)Objective Vortices                             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[Günther et al. 2017 &amp; Günther and Theisel 2018]</a:t>
            </a:r>
            <a:endParaRPr lang="en-US" dirty="0"/>
          </a:p>
          <a:p>
            <a:r>
              <a:rPr lang="en-US" dirty="0"/>
              <a:t>Neighborhood-based</a:t>
            </a:r>
          </a:p>
          <a:p>
            <a:r>
              <a:rPr lang="en-US" dirty="0"/>
              <a:t>Local fitting of velocity and derivatives</a:t>
            </a:r>
          </a:p>
          <a:p>
            <a:pPr lvl="1"/>
            <a:r>
              <a:rPr lang="en-US" dirty="0"/>
              <a:t>Discontinuous derivatives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661BC-C7A9-457E-A364-7427A5C2290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98576" y="1475581"/>
            <a:ext cx="6299999" cy="27283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472C4"/>
                </a:solidFill>
              </a:rPr>
              <a:t>Approximate Observer Killing Vector Fields           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[Hadwiger et al. 2019]</a:t>
            </a:r>
            <a:endParaRPr lang="en-US" sz="1800" dirty="0"/>
          </a:p>
          <a:p>
            <a:r>
              <a:rPr lang="en-US" dirty="0"/>
              <a:t>Derivative-based</a:t>
            </a:r>
          </a:p>
          <a:p>
            <a:r>
              <a:rPr lang="en-US" dirty="0"/>
              <a:t>Global optimization</a:t>
            </a:r>
          </a:p>
          <a:p>
            <a:pPr lvl="1"/>
            <a:r>
              <a:rPr lang="en-US" dirty="0"/>
              <a:t>High computational cost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Determination of Observer Field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de-DE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97" y="3711116"/>
            <a:ext cx="2348506" cy="1614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9" y="3784608"/>
            <a:ext cx="2348506" cy="1614598"/>
          </a:xfrm>
          <a:prstGeom prst="rect">
            <a:avLst/>
          </a:prstGeom>
        </p:spPr>
      </p:pic>
      <p:pic>
        <p:nvPicPr>
          <p:cNvPr id="28" name="Content Placeholder 9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0B2685DC-382C-4F5C-B5AE-09024156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829" y="5074210"/>
            <a:ext cx="1338046" cy="10035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9760A69-D4DA-402A-9E93-040F04D1C972}"/>
              </a:ext>
            </a:extLst>
          </p:cNvPr>
          <p:cNvSpPr txBox="1"/>
          <p:nvPr/>
        </p:nvSpPr>
        <p:spPr>
          <a:xfrm>
            <a:off x="4679874" y="514854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60729EB-C21B-4470-93C6-CBE1AB947695}"/>
                  </a:ext>
                </a:extLst>
              </p:cNvPr>
              <p:cNvSpPr txBox="1"/>
              <p:nvPr/>
            </p:nvSpPr>
            <p:spPr>
              <a:xfrm>
                <a:off x="6375772" y="5145325"/>
                <a:ext cx="5277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>
                          <a:latin typeface="Cambria Math" panose="02040503050406030204" pitchFamily="18" charset="0"/>
                        </a:rPr>
                        <m:t>∘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60729EB-C21B-4470-93C6-CBE1AB94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772" y="5145325"/>
                <a:ext cx="527709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873BBDEF-63BE-4211-A1D6-EB44C3A2474D}"/>
              </a:ext>
            </a:extLst>
          </p:cNvPr>
          <p:cNvCxnSpPr>
            <a:cxnSpLocks/>
            <a:stCxn id="31" idx="2"/>
            <a:endCxn id="32" idx="2"/>
          </p:cNvCxnSpPr>
          <p:nvPr/>
        </p:nvCxnSpPr>
        <p:spPr>
          <a:xfrm rot="16200000" flipH="1">
            <a:off x="4845624" y="5670616"/>
            <a:ext cx="12700" cy="1750286"/>
          </a:xfrm>
          <a:prstGeom prst="curvedConnector3">
            <a:avLst>
              <a:gd name="adj1" fmla="val 1800000"/>
            </a:avLst>
          </a:prstGeom>
          <a:ln w="381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CCE044AE-463C-48F7-99F9-3B9F014C330B}"/>
              </a:ext>
            </a:extLst>
          </p:cNvPr>
          <p:cNvCxnSpPr>
            <a:cxnSpLocks/>
            <a:stCxn id="32" idx="2"/>
            <a:endCxn id="34" idx="2"/>
          </p:cNvCxnSpPr>
          <p:nvPr/>
        </p:nvCxnSpPr>
        <p:spPr>
          <a:xfrm rot="16200000" flipH="1">
            <a:off x="7499220" y="4767306"/>
            <a:ext cx="12700" cy="3556906"/>
          </a:xfrm>
          <a:prstGeom prst="curvedConnector3">
            <a:avLst>
              <a:gd name="adj1" fmla="val 2348567"/>
            </a:avLst>
          </a:prstGeom>
          <a:ln w="38100">
            <a:solidFill>
              <a:srgbClr val="4472C4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Curved 85">
            <a:extLst>
              <a:ext uri="{FF2B5EF4-FFF2-40B4-BE49-F238E27FC236}">
                <a16:creationId xmlns:a16="http://schemas.microsoft.com/office/drawing/2014/main" id="{AAB0CFB9-9B60-4D42-B762-D65C411D3A79}"/>
              </a:ext>
            </a:extLst>
          </p:cNvPr>
          <p:cNvCxnSpPr>
            <a:cxnSpLocks/>
            <a:stCxn id="28" idx="0"/>
            <a:endCxn id="55" idx="0"/>
          </p:cNvCxnSpPr>
          <p:nvPr/>
        </p:nvCxnSpPr>
        <p:spPr>
          <a:xfrm rot="16200000" flipH="1">
            <a:off x="6649859" y="2435202"/>
            <a:ext cx="12641" cy="5290656"/>
          </a:xfrm>
          <a:prstGeom prst="curvedConnector3">
            <a:avLst>
              <a:gd name="adj1" fmla="val -4322941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Curved 89">
            <a:extLst>
              <a:ext uri="{FF2B5EF4-FFF2-40B4-BE49-F238E27FC236}">
                <a16:creationId xmlns:a16="http://schemas.microsoft.com/office/drawing/2014/main" id="{05CA7E6E-5C97-448E-A09C-0AEDC800C6BF}"/>
              </a:ext>
            </a:extLst>
          </p:cNvPr>
          <p:cNvCxnSpPr>
            <a:cxnSpLocks/>
            <a:stCxn id="55" idx="0"/>
            <a:endCxn id="36" idx="0"/>
          </p:cNvCxnSpPr>
          <p:nvPr/>
        </p:nvCxnSpPr>
        <p:spPr>
          <a:xfrm rot="16200000" flipH="1" flipV="1">
            <a:off x="7520033" y="3323870"/>
            <a:ext cx="18495" cy="3544455"/>
          </a:xfrm>
          <a:prstGeom prst="curvedConnector3">
            <a:avLst>
              <a:gd name="adj1" fmla="val -1236010"/>
            </a:avLst>
          </a:prstGeom>
          <a:ln w="38100">
            <a:solidFill>
              <a:srgbClr val="C55A11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CA913E1-4326-49FD-ABBA-3F4700DA4903}"/>
              </a:ext>
            </a:extLst>
          </p:cNvPr>
          <p:cNvSpPr txBox="1"/>
          <p:nvPr/>
        </p:nvSpPr>
        <p:spPr>
          <a:xfrm>
            <a:off x="3795593" y="608409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u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9704A6C-4CED-4851-B5D3-39955ED28EA4}"/>
                  </a:ext>
                </a:extLst>
              </p:cNvPr>
              <p:cNvSpPr txBox="1"/>
              <p:nvPr/>
            </p:nvSpPr>
            <p:spPr>
              <a:xfrm>
                <a:off x="5510613" y="6084094"/>
                <a:ext cx="4203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9704A6C-4CED-4851-B5D3-39955ED28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613" y="6084094"/>
                <a:ext cx="42030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7A5CA5-A551-4599-A0AD-A333A3A0428B}"/>
                  </a:ext>
                </a:extLst>
              </p:cNvPr>
              <p:cNvSpPr txBox="1"/>
              <p:nvPr/>
            </p:nvSpPr>
            <p:spPr>
              <a:xfrm>
                <a:off x="7210348" y="6084094"/>
                <a:ext cx="5020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7A5CA5-A551-4599-A0AD-A333A3A04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348" y="6084094"/>
                <a:ext cx="5020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08DA4D-0EBB-41BD-A297-85782EB3AC0A}"/>
                  </a:ext>
                </a:extLst>
              </p:cNvPr>
              <p:cNvSpPr txBox="1"/>
              <p:nvPr/>
            </p:nvSpPr>
            <p:spPr>
              <a:xfrm>
                <a:off x="8989805" y="6084094"/>
                <a:ext cx="5757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dirty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GB" sz="2400" b="1" dirty="0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08DA4D-0EBB-41BD-A297-85782EB3A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805" y="6084094"/>
                <a:ext cx="57573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31" y="5080566"/>
            <a:ext cx="1464646" cy="1006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47" y="5105346"/>
            <a:ext cx="1441212" cy="99083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A3DBFDD-AC50-433F-892E-27CF4F004A2F}"/>
              </a:ext>
            </a:extLst>
          </p:cNvPr>
          <p:cNvGrpSpPr/>
          <p:nvPr/>
        </p:nvGrpSpPr>
        <p:grpSpPr>
          <a:xfrm>
            <a:off x="8105867" y="5086851"/>
            <a:ext cx="1860469" cy="997243"/>
            <a:chOff x="8112846" y="6632059"/>
            <a:chExt cx="1860469" cy="997243"/>
          </a:xfrm>
        </p:grpSpPr>
        <p:pic>
          <p:nvPicPr>
            <p:cNvPr id="55" name="Picture 54" descr="A close up of a logo&#10;&#10;Description automatically generated">
              <a:extLst>
                <a:ext uri="{FF2B5EF4-FFF2-40B4-BE49-F238E27FC236}">
                  <a16:creationId xmlns:a16="http://schemas.microsoft.com/office/drawing/2014/main" id="{1B7B8539-E308-46C6-9927-ED81EE77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43658" y="6632059"/>
              <a:ext cx="1329657" cy="997243"/>
            </a:xfrm>
            <a:prstGeom prst="rect">
              <a:avLst/>
            </a:prstGeom>
          </p:spPr>
        </p:pic>
        <p:sp>
          <p:nvSpPr>
            <p:cNvPr id="61" name="Arrow: Left-Right 25">
              <a:extLst>
                <a:ext uri="{FF2B5EF4-FFF2-40B4-BE49-F238E27FC236}">
                  <a16:creationId xmlns:a16="http://schemas.microsoft.com/office/drawing/2014/main" id="{C588739A-FF88-4B65-949A-FB20770D1D80}"/>
                </a:ext>
              </a:extLst>
            </p:cNvPr>
            <p:cNvSpPr/>
            <p:nvPr/>
          </p:nvSpPr>
          <p:spPr>
            <a:xfrm>
              <a:off x="8112846" y="6927308"/>
              <a:ext cx="571952" cy="234335"/>
            </a:xfrm>
            <a:prstGeom prst="left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8539225" y="6006869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8585375" y="573396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6701825" y="6032019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6747975" y="575911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3223021" y="5994558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3269171" y="572165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5016630" y="6037138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5062780" y="576423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9704A6C-4CED-4851-B5D3-39955ED28EA4}"/>
                  </a:ext>
                </a:extLst>
              </p:cNvPr>
              <p:cNvSpPr txBox="1"/>
              <p:nvPr/>
            </p:nvSpPr>
            <p:spPr>
              <a:xfrm>
                <a:off x="964974" y="5268434"/>
                <a:ext cx="1293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ü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nther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9704A6C-4CED-4851-B5D3-39955ED28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74" y="5268434"/>
                <a:ext cx="1293303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9704A6C-4CED-4851-B5D3-39955ED28EA4}"/>
                  </a:ext>
                </a:extLst>
              </p:cNvPr>
              <p:cNvSpPr txBox="1"/>
              <p:nvPr/>
            </p:nvSpPr>
            <p:spPr>
              <a:xfrm>
                <a:off x="10677007" y="5268434"/>
                <a:ext cx="1474443" cy="49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Hadwiger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9704A6C-4CED-4851-B5D3-39955ED28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007" y="5268434"/>
                <a:ext cx="1474443" cy="496546"/>
              </a:xfrm>
              <a:prstGeom prst="rect">
                <a:avLst/>
              </a:prstGeom>
              <a:blipFill>
                <a:blip r:embed="rId1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507164" y="5147798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553314" y="487489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10399956" y="5071598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10446106" y="479869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8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09EED5-68EF-4B83-AF3D-0269F23400D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630" y="3417708"/>
            <a:ext cx="2363351" cy="378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Frame of Reference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E58FB7-C0F2-41C1-AA2E-28A950585BE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89155" y="6347233"/>
            <a:ext cx="3896631" cy="3785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F5A7D"/>
                </a:solidFill>
              </a:rPr>
              <a:t>Q1. </a:t>
            </a:r>
            <a:r>
              <a:rPr lang="en-US" dirty="0"/>
              <a:t>General Applicability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56BF35-FC97-486A-B4A4-8C7223584A8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9742" y="6346445"/>
            <a:ext cx="3268915" cy="37856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200" dirty="0">
                <a:solidFill>
                  <a:srgbClr val="2F5A7D"/>
                </a:solidFill>
              </a:rPr>
              <a:t>Q2. </a:t>
            </a:r>
            <a:r>
              <a:rPr lang="en-US" sz="2200" dirty="0"/>
              <a:t>Transfer of Techniques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6D58995-FBFE-44A1-97C8-21D06B8D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7836ABE-A230-4C47-B1BB-E2214B7277B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5965" y="3402012"/>
            <a:ext cx="4575369" cy="377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Fundamentals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4D883F1-3CB6-4069-AF3B-B2A8E945DB03}"/>
              </a:ext>
            </a:extLst>
          </p:cNvPr>
          <p:cNvSpPr txBox="1">
            <a:spLocks/>
          </p:cNvSpPr>
          <p:nvPr/>
        </p:nvSpPr>
        <p:spPr>
          <a:xfrm>
            <a:off x="369686" y="1222134"/>
            <a:ext cx="6327004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3971" lvl="1" indent="0">
              <a:buFont typeface="Wingdings" pitchFamily="2" charset="2"/>
              <a:buNone/>
            </a:pPr>
            <a:endParaRPr lang="en-GB" sz="1600" b="1" i="1" dirty="0">
              <a:latin typeface="Cambria Math" panose="02040503050406030204" pitchFamily="18" charset="0"/>
            </a:endParaRPr>
          </a:p>
        </p:txBody>
      </p:sp>
      <p:sp>
        <p:nvSpPr>
          <p:cNvPr id="79" name="Content Placeholder 6">
            <a:extLst>
              <a:ext uri="{FF2B5EF4-FFF2-40B4-BE49-F238E27FC236}">
                <a16:creationId xmlns:a16="http://schemas.microsoft.com/office/drawing/2014/main" id="{B002214F-6DAE-4D86-8B33-1DDEA01D1946}"/>
              </a:ext>
            </a:extLst>
          </p:cNvPr>
          <p:cNvSpPr txBox="1">
            <a:spLocks/>
          </p:cNvSpPr>
          <p:nvPr/>
        </p:nvSpPr>
        <p:spPr>
          <a:xfrm>
            <a:off x="8689509" y="3400914"/>
            <a:ext cx="4511691" cy="7471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Determination of Observer Field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734D2B-A12B-47EE-8230-5C03D3F962EC}"/>
              </a:ext>
            </a:extLst>
          </p:cNvPr>
          <p:cNvGrpSpPr/>
          <p:nvPr/>
        </p:nvGrpSpPr>
        <p:grpSpPr>
          <a:xfrm>
            <a:off x="5441631" y="2049970"/>
            <a:ext cx="2363351" cy="1329385"/>
            <a:chOff x="5509640" y="2037269"/>
            <a:chExt cx="2363351" cy="13293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4692ED-01C2-42AF-9433-E41749FAE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640" y="2037269"/>
              <a:ext cx="2363351" cy="13293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Free vector graphic: &lt;strong&gt;Eye, Icon&lt;/strong&gt;, Symbol, Look, Vision ...">
              <a:extLst>
                <a:ext uri="{FF2B5EF4-FFF2-40B4-BE49-F238E27FC236}">
                  <a16:creationId xmlns:a16="http://schemas.microsoft.com/office/drawing/2014/main" id="{A4E2DD91-757F-4837-A2EC-CC69F9B5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111" y="2042538"/>
              <a:ext cx="479885" cy="248190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68022659-4AE2-4501-8537-D68953C51CB6}"/>
                </a:ext>
              </a:extLst>
            </p:cNvPr>
            <p:cNvSpPr/>
            <p:nvPr/>
          </p:nvSpPr>
          <p:spPr>
            <a:xfrm>
              <a:off x="6627503" y="2118921"/>
              <a:ext cx="637493" cy="95423"/>
            </a:xfrm>
            <a:prstGeom prst="rightArrow">
              <a:avLst/>
            </a:prstGeom>
            <a:solidFill>
              <a:srgbClr val="3B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28C9A91-FE75-412A-9CA8-292E8541756E}"/>
              </a:ext>
            </a:extLst>
          </p:cNvPr>
          <p:cNvGrpSpPr/>
          <p:nvPr/>
        </p:nvGrpSpPr>
        <p:grpSpPr>
          <a:xfrm>
            <a:off x="4938798" y="4514938"/>
            <a:ext cx="3329354" cy="1832295"/>
            <a:chOff x="5501443" y="4514395"/>
            <a:chExt cx="3329354" cy="1832295"/>
          </a:xfrm>
        </p:grpSpPr>
        <p:grpSp>
          <p:nvGrpSpPr>
            <p:cNvPr id="75" name="Group 74"/>
            <p:cNvGrpSpPr/>
            <p:nvPr/>
          </p:nvGrpSpPr>
          <p:grpSpPr>
            <a:xfrm>
              <a:off x="5508959" y="4935973"/>
              <a:ext cx="3321838" cy="1410717"/>
              <a:chOff x="7573706" y="4952767"/>
              <a:chExt cx="3321838" cy="141071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7EE9CB1-C732-4EE7-A9D6-57561C85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7536" y="4955476"/>
                <a:ext cx="1408008" cy="1408008"/>
              </a:xfrm>
              <a:prstGeom prst="rect">
                <a:avLst/>
              </a:prstGeom>
            </p:spPr>
          </p:pic>
          <p:pic>
            <p:nvPicPr>
              <p:cNvPr id="73" name="Content Placeholder 9">
                <a:extLst>
                  <a:ext uri="{FF2B5EF4-FFF2-40B4-BE49-F238E27FC236}">
                    <a16:creationId xmlns:a16="http://schemas.microsoft.com/office/drawing/2014/main" id="{0B2685DC-382C-4F5C-B5AE-090241563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3706" y="4952767"/>
                <a:ext cx="1880017" cy="1410013"/>
              </a:xfrm>
              <a:prstGeom prst="rect">
                <a:avLst/>
              </a:prstGeom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6786750" y="4514395"/>
              <a:ext cx="10022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Techniques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0" name="Connector: Curved 85">
              <a:extLst>
                <a:ext uri="{FF2B5EF4-FFF2-40B4-BE49-F238E27FC236}">
                  <a16:creationId xmlns:a16="http://schemas.microsoft.com/office/drawing/2014/main" id="{ABB29E3A-97FD-4BEB-8171-BF197DB75B75}"/>
                </a:ext>
              </a:extLst>
            </p:cNvPr>
            <p:cNvCxnSpPr>
              <a:cxnSpLocks/>
              <a:stCxn id="57" idx="0"/>
              <a:endCxn id="73" idx="0"/>
            </p:cNvCxnSpPr>
            <p:nvPr/>
          </p:nvCxnSpPr>
          <p:spPr>
            <a:xfrm rot="16200000" flipV="1">
              <a:off x="7286527" y="4098415"/>
              <a:ext cx="2709" cy="1677825"/>
            </a:xfrm>
            <a:prstGeom prst="curvedConnector3">
              <a:avLst>
                <a:gd name="adj1" fmla="val 5288114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72977F5-4A55-4EE1-85C7-E1843807DB23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501443" y="620435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A740ECE-DAE2-4CF2-A50F-631A0C59AC42}"/>
                </a:ext>
              </a:extLst>
            </p:cNvPr>
            <p:cNvSpPr txBox="1"/>
            <p:nvPr/>
          </p:nvSpPr>
          <p:spPr>
            <a:xfrm rot="1225556">
              <a:off x="5547593" y="593144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DBEA057-308F-4446-85D5-C0A63067ED14}"/>
              </a:ext>
            </a:extLst>
          </p:cNvPr>
          <p:cNvGrpSpPr/>
          <p:nvPr/>
        </p:nvGrpSpPr>
        <p:grpSpPr>
          <a:xfrm>
            <a:off x="241200" y="4989343"/>
            <a:ext cx="3953638" cy="1383409"/>
            <a:chOff x="577458" y="4870778"/>
            <a:chExt cx="3953638" cy="1383409"/>
          </a:xfrm>
        </p:grpSpPr>
        <p:grpSp>
          <p:nvGrpSpPr>
            <p:cNvPr id="11" name="Group 10"/>
            <p:cNvGrpSpPr/>
            <p:nvPr/>
          </p:nvGrpSpPr>
          <p:grpSpPr>
            <a:xfrm>
              <a:off x="625413" y="4870778"/>
              <a:ext cx="3905683" cy="1383409"/>
              <a:chOff x="863945" y="4658942"/>
              <a:chExt cx="3905683" cy="138340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93DADEA-9807-4B6B-9FEB-14E924249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945" y="4719227"/>
                <a:ext cx="1844545" cy="126812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318FAE0-F9FA-4468-80B8-983A2C339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6219" y="4658942"/>
                <a:ext cx="1383409" cy="1383409"/>
              </a:xfrm>
              <a:prstGeom prst="rect">
                <a:avLst/>
              </a:prstGeom>
            </p:spPr>
          </p:pic>
          <p:sp>
            <p:nvSpPr>
              <p:cNvPr id="51" name="Arrow: Left-Right 17">
                <a:extLst>
                  <a:ext uri="{FF2B5EF4-FFF2-40B4-BE49-F238E27FC236}">
                    <a16:creationId xmlns:a16="http://schemas.microsoft.com/office/drawing/2014/main" id="{A11CBF32-612E-47EF-994F-72CF64B6E94B}"/>
                  </a:ext>
                </a:extLst>
              </p:cNvPr>
              <p:cNvSpPr/>
              <p:nvPr/>
            </p:nvSpPr>
            <p:spPr>
              <a:xfrm>
                <a:off x="2708491" y="5193524"/>
                <a:ext cx="632828" cy="234335"/>
              </a:xfrm>
              <a:prstGeom prst="leftRightArrow">
                <a:avLst/>
              </a:prstGeom>
              <a:solidFill>
                <a:srgbClr val="DB3236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2413AF9-12F6-40ED-82FB-FB0920E204BC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77458" y="607053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BAE4016-5E5A-4768-93B6-A1A3398A48EA}"/>
                </a:ext>
              </a:extLst>
            </p:cNvPr>
            <p:cNvSpPr txBox="1"/>
            <p:nvPr/>
          </p:nvSpPr>
          <p:spPr>
            <a:xfrm rot="1225556">
              <a:off x="623608" y="579763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105" name="Content Placeholder 8">
            <a:extLst>
              <a:ext uri="{FF2B5EF4-FFF2-40B4-BE49-F238E27FC236}">
                <a16:creationId xmlns:a16="http://schemas.microsoft.com/office/drawing/2014/main" id="{CF4D7EDB-E949-4AB4-A6A9-5DB159A0E148}"/>
              </a:ext>
            </a:extLst>
          </p:cNvPr>
          <p:cNvSpPr txBox="1">
            <a:spLocks/>
          </p:cNvSpPr>
          <p:nvPr/>
        </p:nvSpPr>
        <p:spPr>
          <a:xfrm>
            <a:off x="9173457" y="6346445"/>
            <a:ext cx="3896631" cy="37856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Conclusion &amp; Future Work</a:t>
            </a:r>
          </a:p>
          <a:p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989AFED-F006-4D68-A8DE-9815F56AAD99}"/>
              </a:ext>
            </a:extLst>
          </p:cNvPr>
          <p:cNvGrpSpPr/>
          <p:nvPr/>
        </p:nvGrpSpPr>
        <p:grpSpPr>
          <a:xfrm>
            <a:off x="9802100" y="4593831"/>
            <a:ext cx="2616075" cy="1753402"/>
            <a:chOff x="9802100" y="4593831"/>
            <a:chExt cx="2616075" cy="1753402"/>
          </a:xfrm>
        </p:grpSpPr>
        <p:pic>
          <p:nvPicPr>
            <p:cNvPr id="104" name="Picture 10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5F43684-BEF1-47B2-85BB-A30430ED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2100" y="4593831"/>
              <a:ext cx="2616075" cy="1753402"/>
            </a:xfrm>
            <a:prstGeom prst="rect">
              <a:avLst/>
            </a:prstGeom>
          </p:spPr>
        </p:pic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7BE7BF9-D4D6-4DC9-B992-D1D4FEBDFE8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9804212" y="599836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543DFB-5EDE-408C-A26B-EE30DD6D2F65}"/>
                </a:ext>
              </a:extLst>
            </p:cNvPr>
            <p:cNvSpPr txBox="1"/>
            <p:nvPr/>
          </p:nvSpPr>
          <p:spPr>
            <a:xfrm rot="1225556">
              <a:off x="9850362" y="572545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pic>
        <p:nvPicPr>
          <p:cNvPr id="54" name="Picture 53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511C89F5-2025-4B00-B303-DCF5463CE1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66" y="1595949"/>
            <a:ext cx="1764418" cy="176441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F3D95D5-904E-48B8-8AE3-7B661B3E2196}"/>
              </a:ext>
            </a:extLst>
          </p:cNvPr>
          <p:cNvGrpSpPr/>
          <p:nvPr/>
        </p:nvGrpSpPr>
        <p:grpSpPr>
          <a:xfrm>
            <a:off x="250838" y="1598191"/>
            <a:ext cx="2550403" cy="1753402"/>
            <a:chOff x="1290146" y="1704554"/>
            <a:chExt cx="2550403" cy="17534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18F4069-190B-4C91-AB05-1F4E8AFC5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0146" y="1704554"/>
              <a:ext cx="2550403" cy="1753402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8307633-286E-4267-817D-581789F9BEE1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383700" y="3150962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2A9FDD-25F9-4738-BE6D-EC74B96F7138}"/>
                </a:ext>
              </a:extLst>
            </p:cNvPr>
            <p:cNvSpPr txBox="1"/>
            <p:nvPr/>
          </p:nvSpPr>
          <p:spPr>
            <a:xfrm rot="1225556">
              <a:off x="1429850" y="2878056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BAD914-7862-4376-A39D-46B4B6ADEAC3}"/>
              </a:ext>
            </a:extLst>
          </p:cNvPr>
          <p:cNvCxnSpPr>
            <a:cxnSpLocks/>
          </p:cNvCxnSpPr>
          <p:nvPr/>
        </p:nvCxnSpPr>
        <p:spPr>
          <a:xfrm rot="16200000">
            <a:off x="2695870" y="2487132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A47CDF-A050-4BA1-B73C-59D6E9556F50}"/>
              </a:ext>
            </a:extLst>
          </p:cNvPr>
          <p:cNvSpPr txBox="1"/>
          <p:nvPr/>
        </p:nvSpPr>
        <p:spPr>
          <a:xfrm rot="16200000">
            <a:off x="2617490" y="233324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8310949" y="2077643"/>
            <a:ext cx="4975256" cy="1021969"/>
            <a:chOff x="3223021" y="5074210"/>
            <a:chExt cx="4975256" cy="102196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91D192-6C6D-4334-B9B3-F3E58AD52488}"/>
                </a:ext>
              </a:extLst>
            </p:cNvPr>
            <p:cNvGrpSpPr/>
            <p:nvPr/>
          </p:nvGrpSpPr>
          <p:grpSpPr>
            <a:xfrm>
              <a:off x="3341829" y="5074210"/>
              <a:ext cx="4124125" cy="1021969"/>
              <a:chOff x="3518562" y="5130031"/>
              <a:chExt cx="4124125" cy="102196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A36FB3-7B4C-4BC6-A2A7-B8D733AF49E6}"/>
                  </a:ext>
                </a:extLst>
              </p:cNvPr>
              <p:cNvGrpSpPr/>
              <p:nvPr/>
            </p:nvGrpSpPr>
            <p:grpSpPr>
              <a:xfrm>
                <a:off x="3518562" y="5130031"/>
                <a:ext cx="4124124" cy="1021969"/>
                <a:chOff x="241199" y="5292591"/>
                <a:chExt cx="4124124" cy="1021969"/>
              </a:xfrm>
            </p:grpSpPr>
            <p:pic>
              <p:nvPicPr>
                <p:cNvPr id="120" name="Content Placeholder 9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B2685DC-382C-4F5C-B5AE-090241563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199" y="5292591"/>
                  <a:ext cx="1338046" cy="1003534"/>
                </a:xfrm>
                <a:prstGeom prst="rect">
                  <a:avLst/>
                </a:prstGeom>
              </p:spPr>
            </p:pic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9760A69-D4DA-402A-9E93-040F04D1C972}"/>
                    </a:ext>
                  </a:extLst>
                </p:cNvPr>
                <p:cNvSpPr txBox="1"/>
                <p:nvPr/>
              </p:nvSpPr>
              <p:spPr>
                <a:xfrm>
                  <a:off x="1579244" y="5366924"/>
                  <a:ext cx="43954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3" name="Connector: Curved 52">
                  <a:extLst>
                    <a:ext uri="{FF2B5EF4-FFF2-40B4-BE49-F238E27FC236}">
                      <a16:creationId xmlns:a16="http://schemas.microsoft.com/office/drawing/2014/main" id="{873BBDEF-63BE-4211-A1D6-EB44C3A2474D}"/>
                    </a:ext>
                  </a:extLst>
                </p:cNvPr>
                <p:cNvCxnSpPr>
                  <a:cxnSpLocks/>
                  <a:stCxn id="120" idx="2"/>
                  <a:endCxn id="98" idx="2"/>
                </p:cNvCxnSpPr>
                <p:nvPr/>
              </p:nvCxnSpPr>
              <p:spPr>
                <a:xfrm rot="16200000" flipH="1">
                  <a:off x="1774105" y="5432241"/>
                  <a:ext cx="18435" cy="1746201"/>
                </a:xfrm>
                <a:prstGeom prst="curvedConnector3">
                  <a:avLst>
                    <a:gd name="adj1" fmla="val 1340033"/>
                  </a:avLst>
                </a:prstGeom>
                <a:ln w="38100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or: Curved 53">
                  <a:extLst>
                    <a:ext uri="{FF2B5EF4-FFF2-40B4-BE49-F238E27FC236}">
                      <a16:creationId xmlns:a16="http://schemas.microsoft.com/office/drawing/2014/main" id="{CCE044AE-463C-48F7-99F9-3B9F014C330B}"/>
                    </a:ext>
                  </a:extLst>
                </p:cNvPr>
                <p:cNvCxnSpPr>
                  <a:cxnSpLocks/>
                  <a:stCxn id="98" idx="2"/>
                  <a:endCxn id="97" idx="2"/>
                </p:cNvCxnSpPr>
                <p:nvPr/>
              </p:nvCxnSpPr>
              <p:spPr>
                <a:xfrm rot="5400000" flipH="1" flipV="1">
                  <a:off x="3506538" y="5455775"/>
                  <a:ext cx="8669" cy="1708901"/>
                </a:xfrm>
                <a:prstGeom prst="curvedConnector3">
                  <a:avLst>
                    <a:gd name="adj1" fmla="val -2636982"/>
                  </a:avLst>
                </a:prstGeom>
                <a:ln w="38100">
                  <a:solidFill>
                    <a:srgbClr val="4472C4">
                      <a:alpha val="69804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Connector: Curved 85">
                <a:extLst>
                  <a:ext uri="{FF2B5EF4-FFF2-40B4-BE49-F238E27FC236}">
                    <a16:creationId xmlns:a16="http://schemas.microsoft.com/office/drawing/2014/main" id="{AAB0CFB9-9B60-4D42-B762-D65C411D3A79}"/>
                  </a:ext>
                </a:extLst>
              </p:cNvPr>
              <p:cNvCxnSpPr>
                <a:cxnSpLocks/>
                <a:stCxn id="120" idx="0"/>
                <a:endCxn id="97" idx="0"/>
              </p:cNvCxnSpPr>
              <p:nvPr/>
            </p:nvCxnSpPr>
            <p:spPr>
              <a:xfrm rot="16200000" flipH="1">
                <a:off x="5911958" y="3405658"/>
                <a:ext cx="6356" cy="3455102"/>
              </a:xfrm>
              <a:prstGeom prst="curvedConnector3">
                <a:avLst>
                  <a:gd name="adj1" fmla="val -7021932"/>
                </a:avLst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or: Curved 89">
                <a:extLst>
                  <a:ext uri="{FF2B5EF4-FFF2-40B4-BE49-F238E27FC236}">
                    <a16:creationId xmlns:a16="http://schemas.microsoft.com/office/drawing/2014/main" id="{05CA7E6E-5C97-448E-A09C-0AEDC800C6BF}"/>
                  </a:ext>
                </a:extLst>
              </p:cNvPr>
              <p:cNvCxnSpPr>
                <a:cxnSpLocks/>
                <a:stCxn id="97" idx="0"/>
                <a:endCxn id="98" idx="0"/>
              </p:cNvCxnSpPr>
              <p:nvPr/>
            </p:nvCxnSpPr>
            <p:spPr>
              <a:xfrm rot="16200000" flipH="1" flipV="1">
                <a:off x="6775847" y="4294326"/>
                <a:ext cx="24780" cy="1708901"/>
              </a:xfrm>
              <a:prstGeom prst="curvedConnector3">
                <a:avLst>
                  <a:gd name="adj1" fmla="val -922518"/>
                </a:avLst>
              </a:prstGeom>
              <a:ln w="38100">
                <a:solidFill>
                  <a:srgbClr val="C55A11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5036447" y="5080566"/>
              <a:ext cx="3161830" cy="1015613"/>
              <a:chOff x="5039072" y="6625774"/>
              <a:chExt cx="3161830" cy="1015613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6256" y="6625774"/>
                <a:ext cx="1464646" cy="1006944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072" y="6650554"/>
                <a:ext cx="1441212" cy="990833"/>
              </a:xfrm>
              <a:prstGeom prst="rect">
                <a:avLst/>
              </a:prstGeom>
            </p:spPr>
          </p:pic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01825" y="603201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747975" y="575911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223021" y="599455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269171" y="572165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016630" y="603713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5062780" y="576423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588538" y="2208897"/>
            <a:ext cx="401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600B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en-US" sz="2000" dirty="0">
              <a:ln w="0"/>
              <a:solidFill>
                <a:srgbClr val="C600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9898" y="1515291"/>
            <a:ext cx="8712926" cy="53949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/>
          <p:cNvSpPr/>
          <p:nvPr/>
        </p:nvSpPr>
        <p:spPr>
          <a:xfrm>
            <a:off x="241200" y="1446919"/>
            <a:ext cx="4204526" cy="24417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202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F4DE-6329-416B-849E-2BE38390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Applicability &amp; Transfer of Techniques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448253FE-23D9-4BD0-B56A-A57F0DD4E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00" y="1476000"/>
            <a:ext cx="12960000" cy="540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Until here: State-of-the-art</a:t>
            </a:r>
          </a:p>
          <a:p>
            <a:pPr marL="0" indent="0">
              <a:buNone/>
            </a:pPr>
            <a:endParaRPr lang="en-US" dirty="0">
              <a:solidFill>
                <a:srgbClr val="2F5A7D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2F5A7D"/>
                </a:solidFill>
              </a:rPr>
              <a:t>Q1. </a:t>
            </a:r>
            <a:r>
              <a:rPr lang="en-US" dirty="0"/>
              <a:t>Can vector fields always be decomposed in an observer and a steady field? </a:t>
            </a:r>
          </a:p>
          <a:p>
            <a:pPr marL="0" indent="0">
              <a:buNone/>
            </a:pPr>
            <a:r>
              <a:rPr lang="en-US" dirty="0">
                <a:solidFill>
                  <a:srgbClr val="2F5A7D"/>
                </a:solidFill>
              </a:rPr>
              <a:t>Q2. </a:t>
            </a:r>
            <a:r>
              <a:rPr lang="en-US" dirty="0"/>
              <a:t>Can techniques be transferred from the steady to the time-dependent case?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0EA1E7-9D6A-40A7-B8C2-46BA0F5BD5FC}"/>
              </a:ext>
            </a:extLst>
          </p:cNvPr>
          <p:cNvSpPr/>
          <p:nvPr/>
        </p:nvSpPr>
        <p:spPr>
          <a:xfrm>
            <a:off x="6541794" y="3579783"/>
            <a:ext cx="184731" cy="70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40509" y="4075435"/>
            <a:ext cx="12960691" cy="2160675"/>
            <a:chOff x="240509" y="4075435"/>
            <a:chExt cx="12960691" cy="216067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6" y="4090539"/>
              <a:ext cx="3079029" cy="21168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18" y="4083248"/>
              <a:ext cx="3131436" cy="2152862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A3DBFDD-AC50-433F-892E-27CF4F004A2F}"/>
                </a:ext>
              </a:extLst>
            </p:cNvPr>
            <p:cNvGrpSpPr/>
            <p:nvPr/>
          </p:nvGrpSpPr>
          <p:grpSpPr>
            <a:xfrm>
              <a:off x="240509" y="4075435"/>
              <a:ext cx="12960691" cy="2117352"/>
              <a:chOff x="244863" y="4075435"/>
              <a:chExt cx="12960691" cy="2117352"/>
            </a:xfrm>
          </p:grpSpPr>
          <p:pic>
            <p:nvPicPr>
              <p:cNvPr id="40" name="Picture 39" descr="A picture containing furniture&#10;&#10;Description automatically generated">
                <a:extLst>
                  <a:ext uri="{FF2B5EF4-FFF2-40B4-BE49-F238E27FC236}">
                    <a16:creationId xmlns:a16="http://schemas.microsoft.com/office/drawing/2014/main" id="{0184136D-8F70-4D65-9EE6-27B85DFDF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863" y="4075435"/>
                <a:ext cx="2819167" cy="2114375"/>
              </a:xfrm>
              <a:prstGeom prst="rect">
                <a:avLst/>
              </a:prstGeom>
            </p:spPr>
          </p:pic>
          <p:pic>
            <p:nvPicPr>
              <p:cNvPr id="41" name="Picture 4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B7B8539-E308-46C6-9927-ED81EE770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02557" y="4090539"/>
                <a:ext cx="2802997" cy="2102248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46D6C04-56FC-4130-A0CC-F451AD6535F1}"/>
                  </a:ext>
                </a:extLst>
              </p:cNvPr>
              <p:cNvSpPr txBox="1"/>
              <p:nvPr/>
            </p:nvSpPr>
            <p:spPr>
              <a:xfrm>
                <a:off x="3035044" y="4721129"/>
                <a:ext cx="49084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6F743D2-D249-41D9-B42F-97AFAF358BF6}"/>
                      </a:ext>
                    </a:extLst>
                  </p:cNvPr>
                  <p:cNvSpPr txBox="1"/>
                  <p:nvPr/>
                </p:nvSpPr>
                <p:spPr>
                  <a:xfrm>
                    <a:off x="6159752" y="4737891"/>
                    <a:ext cx="596637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4800" i="1">
                              <a:latin typeface="Cambria Math" panose="02040503050406030204" pitchFamily="18" charset="0"/>
                            </a:rPr>
                            <m:t>∘</m:t>
                          </m:r>
                        </m:oMath>
                      </m:oMathPara>
                    </a14:m>
                    <a:endParaRPr lang="en-US" sz="4800" dirty="0"/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6F743D2-D249-41D9-B42F-97AFAF358B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9752" y="4737891"/>
                    <a:ext cx="596637" cy="83099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Arrow: Left-Right 25">
                <a:extLst>
                  <a:ext uri="{FF2B5EF4-FFF2-40B4-BE49-F238E27FC236}">
                    <a16:creationId xmlns:a16="http://schemas.microsoft.com/office/drawing/2014/main" id="{C588739A-FF88-4B65-949A-FB20770D1D80}"/>
                  </a:ext>
                </a:extLst>
              </p:cNvPr>
              <p:cNvSpPr/>
              <p:nvPr/>
            </p:nvSpPr>
            <p:spPr>
              <a:xfrm>
                <a:off x="9539210" y="4963104"/>
                <a:ext cx="857128" cy="234335"/>
              </a:xfrm>
              <a:prstGeom prst="left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01667" y="580420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47817" y="553129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471950" y="5817716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518100" y="5544810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90235" y="5821834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836385" y="554892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0458088" y="582433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10504238" y="555142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10502" y="4658157"/>
              <a:ext cx="2203268" cy="538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94941" y="4570596"/>
              <a:ext cx="2467086" cy="703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Günther et al. 17/18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]</a:t>
              </a:r>
            </a:p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GB" dirty="0" err="1">
                  <a:solidFill>
                    <a:schemeClr val="bg1">
                      <a:lumMod val="50000"/>
                    </a:schemeClr>
                  </a:solidFill>
                </a:rPr>
                <a:t>Hadwiger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 et al. 2019]</a:t>
              </a:r>
              <a:endParaRPr lang="de-D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859986" y="6187754"/>
            <a:ext cx="547570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           Steady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96400" y="6340154"/>
                <a:ext cx="2562706" cy="397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Time-dependent </a:t>
                </a:r>
                <a:r>
                  <a:rPr lang="en-GB" sz="1800" b="1" dirty="0"/>
                  <a:t>u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8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18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00" y="6340154"/>
                <a:ext cx="2562706" cy="397673"/>
              </a:xfrm>
              <a:prstGeom prst="rect">
                <a:avLst/>
              </a:prstGeom>
              <a:blipFill>
                <a:blip r:embed="rId7"/>
                <a:stretch>
                  <a:fillRect l="-2375" t="-6154" r="-475" b="-2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490405" y="6340154"/>
                <a:ext cx="1979677" cy="703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GB" dirty="0"/>
                  <a:t>Observer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algn="ctr"/>
                <a:endParaRPr lang="de-DE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05" y="6340154"/>
                <a:ext cx="1979677" cy="703013"/>
              </a:xfrm>
              <a:prstGeom prst="rect">
                <a:avLst/>
              </a:prstGeom>
              <a:blipFill>
                <a:blip r:embed="rId8"/>
                <a:stretch>
                  <a:fillRect t="-34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 descr="Free vector graphic: &lt;strong&gt;Eye, Icon&lt;/strong&gt;, Symbol, Look, Vision ...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77" y="6409604"/>
            <a:ext cx="562151" cy="290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7660531" y="6245555"/>
                <a:ext cx="921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8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18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531" y="6245555"/>
                <a:ext cx="921278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1501011" y="6201924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GB" sz="18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8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18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1011" y="6201924"/>
                <a:ext cx="994952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nector: Elbow 7">
            <a:extLst>
              <a:ext uri="{FF2B5EF4-FFF2-40B4-BE49-F238E27FC236}">
                <a16:creationId xmlns:a16="http://schemas.microsoft.com/office/drawing/2014/main" id="{5229962D-E393-4BD7-B264-0C718E2FB902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17346" y="-991818"/>
            <a:ext cx="15104" cy="10149609"/>
          </a:xfrm>
          <a:prstGeom prst="bentConnector3">
            <a:avLst>
              <a:gd name="adj1" fmla="val 2790678"/>
            </a:avLst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6874AF3-5F06-45D8-B19B-5844D0228373}"/>
              </a:ext>
            </a:extLst>
          </p:cNvPr>
          <p:cNvSpPr txBox="1"/>
          <p:nvPr/>
        </p:nvSpPr>
        <p:spPr>
          <a:xfrm>
            <a:off x="6192271" y="3299705"/>
            <a:ext cx="13354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284520612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9EAE-4CF5-45A2-8F8B-247845A6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 Topology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70CD34-D514-48E1-9386-AF61DEA0E1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b="1" dirty="0"/>
                  <a:t>Steady case</a:t>
                </a:r>
              </a:p>
              <a:p>
                <a:r>
                  <a:rPr lang="en-GB" dirty="0"/>
                  <a:t>Vector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: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here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=2)</m:t>
                    </m:r>
                  </m:oMath>
                </a14:m>
                <a:r>
                  <a:rPr lang="en-GB" dirty="0"/>
                  <a:t> </a:t>
                </a:r>
                <a:endParaRPr lang="en-GB" b="1" dirty="0"/>
              </a:p>
              <a:p>
                <a:r>
                  <a:rPr lang="en-GB" dirty="0"/>
                  <a:t>Critical points (spheres)</a:t>
                </a:r>
              </a:p>
              <a:p>
                <a:pPr lvl="1"/>
                <a:r>
                  <a:rPr lang="en-GB" dirty="0"/>
                  <a:t>Isolated zeros</a:t>
                </a:r>
              </a:p>
              <a:p>
                <a:pPr lvl="1"/>
                <a:r>
                  <a:rPr lang="en-GB" dirty="0"/>
                  <a:t>Classification by eigenvalues of </a:t>
                </a:r>
                <a14:m>
                  <m:oMath xmlns:m="http://schemas.openxmlformats.org/officeDocument/2006/math">
                    <m:r>
                      <a:rPr lang="en-GB" i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GB" b="1" i="0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en-GB" b="1" dirty="0"/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3466B2"/>
                    </a:solidFill>
                  </a:rPr>
                  <a:t>sinks(blue), </a:t>
                </a:r>
                <a:r>
                  <a:rPr lang="en-US" dirty="0">
                    <a:solidFill>
                      <a:srgbClr val="C6463A"/>
                    </a:solidFill>
                  </a:rPr>
                  <a:t>sources(red), </a:t>
                </a:r>
                <a:r>
                  <a:rPr lang="en-US" dirty="0">
                    <a:solidFill>
                      <a:srgbClr val="888784"/>
                    </a:solidFill>
                  </a:rPr>
                  <a:t>saddles(gray)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rgbClr val="888784"/>
                  </a:solidFill>
                </a:endParaRPr>
              </a:p>
              <a:p>
                <a:r>
                  <a:rPr lang="en-GB" dirty="0"/>
                  <a:t>Separatrices</a:t>
                </a:r>
                <a:r>
                  <a:rPr lang="en-GB" dirty="0">
                    <a:solidFill>
                      <a:srgbClr val="EEB620"/>
                    </a:solidFill>
                  </a:rPr>
                  <a:t> (yellow)	</a:t>
                </a:r>
              </a:p>
              <a:p>
                <a:pPr lvl="1"/>
                <a:r>
                  <a:rPr lang="en-GB" dirty="0"/>
                  <a:t>Separate regions of different behavior</a:t>
                </a:r>
              </a:p>
              <a:p>
                <a:pPr lvl="1"/>
                <a:r>
                  <a:rPr lang="en-GB" dirty="0"/>
                  <a:t>Special streamlines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70CD34-D514-48E1-9386-AF61DEA0E1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1" y="2561371"/>
            <a:ext cx="4314210" cy="431421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2E368F-0699-423A-9621-BF2FE1A92C62}"/>
              </a:ext>
            </a:extLst>
          </p:cNvPr>
          <p:cNvSpPr/>
          <p:nvPr/>
        </p:nvSpPr>
        <p:spPr>
          <a:xfrm>
            <a:off x="6742785" y="5219462"/>
            <a:ext cx="352470" cy="220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36583E-F7DB-4118-ABDA-A3738664AB58}"/>
              </a:ext>
            </a:extLst>
          </p:cNvPr>
          <p:cNvGrpSpPr/>
          <p:nvPr/>
        </p:nvGrpSpPr>
        <p:grpSpPr>
          <a:xfrm>
            <a:off x="7645205" y="1184162"/>
            <a:ext cx="4629562" cy="1370379"/>
            <a:chOff x="7702637" y="1526167"/>
            <a:chExt cx="4629562" cy="13703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4B9E60-4950-42DD-BFC6-92B70D75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841444" y="1382300"/>
              <a:ext cx="1039154" cy="19423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B35A5C-F904-4FD9-B6FD-B2EBDA3F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2637" y="1526167"/>
              <a:ext cx="1343603" cy="137037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BCCBEE-8D5A-4264-8E41-42659A7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6240" y="1560593"/>
              <a:ext cx="1343603" cy="1329675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 rot="16200000">
            <a:off x="11574887" y="1753935"/>
            <a:ext cx="14991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>
                <a:solidFill>
                  <a:schemeClr val="bg1">
                    <a:lumMod val="65000"/>
                  </a:schemeClr>
                </a:solidFill>
              </a:rPr>
              <a:t>Filip Sadlo, PhD Dissertation</a:t>
            </a:r>
          </a:p>
        </p:txBody>
      </p:sp>
    </p:spTree>
    <p:extLst>
      <p:ext uri="{BB962C8B-B14F-4D97-AF65-F5344CB8AC3E}">
        <p14:creationId xmlns:p14="http://schemas.microsoft.com/office/powerpoint/2010/main" val="25868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F4DE-6329-416B-849E-2BE38390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A29A4BA-65AA-4590-B2EF-DEBF008E1416}"/>
              </a:ext>
            </a:extLst>
          </p:cNvPr>
          <p:cNvSpPr txBox="1">
            <a:spLocks/>
          </p:cNvSpPr>
          <p:nvPr/>
        </p:nvSpPr>
        <p:spPr>
          <a:xfrm>
            <a:off x="7152640" y="1475581"/>
            <a:ext cx="6478689" cy="230425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>
              <a:buFont typeface="Wingdings" panose="05000000000000000000" pitchFamily="2" charset="2"/>
              <a:buNone/>
            </a:pPr>
            <a:endParaRPr lang="en-GB" dirty="0"/>
          </a:p>
          <a:p>
            <a:pPr marL="0" indent="0">
              <a:buFont typeface="Wingdings" panose="05000000000000000000" pitchFamily="2" charset="2"/>
              <a:buNone/>
            </a:pPr>
            <a:endParaRPr lang="en-GB" dirty="0"/>
          </a:p>
          <a:p>
            <a:pPr lvl="1"/>
            <a:endParaRPr lang="en-GB" dirty="0"/>
          </a:p>
          <a:p>
            <a:pPr marL="1007943" lvl="2" indent="0">
              <a:buFont typeface="Wingdings" panose="05000000000000000000" pitchFamily="2" charset="2"/>
              <a:buNone/>
            </a:pP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757497-740D-4347-AF84-A4C828E11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61" y="1784356"/>
            <a:ext cx="1877491" cy="1877491"/>
          </a:xfrm>
          <a:prstGeom prst="rect">
            <a:avLst/>
          </a:prstGeom>
        </p:spPr>
      </p:pic>
      <p:pic>
        <p:nvPicPr>
          <p:cNvPr id="23" name="rotatingSaddlePathlines">
            <a:hlinkClick r:id="" action="ppaction://media"/>
            <a:extLst>
              <a:ext uri="{FF2B5EF4-FFF2-40B4-BE49-F238E27FC236}">
                <a16:creationId xmlns:a16="http://schemas.microsoft.com/office/drawing/2014/main" id="{D4D04B1D-72F3-49EF-BA93-77D5B2064C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1460" y="1784361"/>
            <a:ext cx="1877487" cy="1877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D560D2-ED4A-48E6-A1F4-E331BD78494C}"/>
                  </a:ext>
                </a:extLst>
              </p:cNvPr>
              <p:cNvSpPr txBox="1"/>
              <p:nvPr/>
            </p:nvSpPr>
            <p:spPr>
              <a:xfrm>
                <a:off x="2911060" y="2308242"/>
                <a:ext cx="59663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b="0" i="1" smtClean="0">
                          <a:latin typeface="Cambria Math" panose="02040503050406030204" pitchFamily="18" charset="0"/>
                        </a:rPr>
                        <m:t>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D560D2-ED4A-48E6-A1F4-E331BD784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060" y="2308242"/>
                <a:ext cx="596638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50936FE-CFD5-4286-9565-A88B593B6378}"/>
              </a:ext>
            </a:extLst>
          </p:cNvPr>
          <p:cNvSpPr txBox="1"/>
          <p:nvPr/>
        </p:nvSpPr>
        <p:spPr>
          <a:xfrm>
            <a:off x="6369145" y="2308242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pic>
        <p:nvPicPr>
          <p:cNvPr id="27" name="Content Placeholder 9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7291CE56-56BE-4809-92AF-1D0C1927B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017" y="1784362"/>
            <a:ext cx="2503313" cy="187748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06662" y="1409673"/>
            <a:ext cx="187749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Steady</a:t>
            </a:r>
            <a:endParaRPr lang="de-DE" dirty="0"/>
          </a:p>
        </p:txBody>
      </p:sp>
      <p:sp>
        <p:nvSpPr>
          <p:cNvPr id="38" name="TextBox 37"/>
          <p:cNvSpPr txBox="1"/>
          <p:nvPr/>
        </p:nvSpPr>
        <p:spPr>
          <a:xfrm>
            <a:off x="7061624" y="1406684"/>
            <a:ext cx="256270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Time-dependent</a:t>
            </a:r>
            <a:endParaRPr lang="de-DE" dirty="0"/>
          </a:p>
        </p:txBody>
      </p:sp>
      <p:sp>
        <p:nvSpPr>
          <p:cNvPr id="39" name="TextBox 38"/>
          <p:cNvSpPr txBox="1"/>
          <p:nvPr/>
        </p:nvSpPr>
        <p:spPr>
          <a:xfrm>
            <a:off x="3796380" y="1386683"/>
            <a:ext cx="192370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Observer</a:t>
            </a:r>
            <a:endParaRPr lang="de-DE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7181997" y="3372049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7228147" y="309914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56" y="4090539"/>
            <a:ext cx="3079029" cy="2116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18" y="4083248"/>
            <a:ext cx="3131436" cy="2152862"/>
          </a:xfrm>
          <a:prstGeom prst="rect">
            <a:avLst/>
          </a:prstGeom>
        </p:spPr>
      </p:pic>
      <p:pic>
        <p:nvPicPr>
          <p:cNvPr id="4" name="Picture 3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0184136D-8F70-4D65-9EE6-27B85DFDF30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9" y="4075435"/>
            <a:ext cx="2819167" cy="2114375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B7B8539-E308-46C6-9927-ED81EE7704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8203" y="4090539"/>
            <a:ext cx="2802997" cy="21022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6D6C04-56FC-4130-A0CC-F451AD6535F1}"/>
              </a:ext>
            </a:extLst>
          </p:cNvPr>
          <p:cNvSpPr txBox="1"/>
          <p:nvPr/>
        </p:nvSpPr>
        <p:spPr>
          <a:xfrm>
            <a:off x="3030690" y="4721129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F743D2-D249-41D9-B42F-97AFAF358BF6}"/>
                  </a:ext>
                </a:extLst>
              </p:cNvPr>
              <p:cNvSpPr txBox="1"/>
              <p:nvPr/>
            </p:nvSpPr>
            <p:spPr>
              <a:xfrm>
                <a:off x="6155398" y="4737891"/>
                <a:ext cx="5966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latin typeface="Cambria Math" panose="02040503050406030204" pitchFamily="18" charset="0"/>
                        </a:rPr>
                        <m:t>∘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F743D2-D249-41D9-B42F-97AFAF358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398" y="4737891"/>
                <a:ext cx="596637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44000" y="6187754"/>
            <a:ext cx="256270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Time-dependent</a:t>
            </a:r>
            <a:endParaRPr lang="de-DE" dirty="0"/>
          </a:p>
        </p:txBody>
      </p:sp>
      <p:sp>
        <p:nvSpPr>
          <p:cNvPr id="31" name="TextBox 30"/>
          <p:cNvSpPr txBox="1"/>
          <p:nvPr/>
        </p:nvSpPr>
        <p:spPr>
          <a:xfrm>
            <a:off x="3792025" y="6187754"/>
            <a:ext cx="152565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Observer</a:t>
            </a:r>
            <a:endParaRPr lang="de-DE" dirty="0"/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C588739A-FF88-4B65-949A-FB20770D1D80}"/>
              </a:ext>
            </a:extLst>
          </p:cNvPr>
          <p:cNvSpPr/>
          <p:nvPr/>
        </p:nvSpPr>
        <p:spPr>
          <a:xfrm>
            <a:off x="9534856" y="4963104"/>
            <a:ext cx="857128" cy="23433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Free vector graphic: &lt;strong&gt;Eye, Icon&lt;/strong&gt;, Symbol, Look, Vision ...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77" y="6257204"/>
            <a:ext cx="562151" cy="29073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301667" y="5804203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347817" y="5531297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3471950" y="5839486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3518100" y="5566580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6790235" y="5821834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6836385" y="5548928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2D6E593-87CD-4258-BA25-3E89558C160F}"/>
              </a:ext>
            </a:extLst>
          </p:cNvPr>
          <p:cNvCxnSpPr>
            <a:cxnSpLocks/>
          </p:cNvCxnSpPr>
          <p:nvPr/>
        </p:nvCxnSpPr>
        <p:spPr>
          <a:xfrm rot="1225556">
            <a:off x="10458088" y="5824333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E3EA9DB-BDD3-4FBF-84C5-E5A1E3B5B09A}"/>
              </a:ext>
            </a:extLst>
          </p:cNvPr>
          <p:cNvSpPr txBox="1"/>
          <p:nvPr/>
        </p:nvSpPr>
        <p:spPr>
          <a:xfrm rot="1225556">
            <a:off x="10504238" y="5551427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10502" y="4658157"/>
            <a:ext cx="2203268" cy="538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3594941" y="4570596"/>
            <a:ext cx="2467086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Günther et al. 17/18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Hadwiger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et al. 2019]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59986" y="6187754"/>
            <a:ext cx="547570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           Steady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4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3"/>
            </p:par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8" grpId="0"/>
      <p:bldP spid="31" grpId="0"/>
      <p:bldP spid="26" grpId="0" animBg="1"/>
      <p:bldP spid="41" grpId="0"/>
      <p:bldP spid="43" grpId="0"/>
      <p:bldP spid="45" grpId="0"/>
      <p:bldP spid="47" grpId="0"/>
      <p:bldP spid="14" grpId="0" animBg="1"/>
      <p:bldP spid="8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674A191-C17F-4051-9354-86465B7FB9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Critical points </a:t>
                </a:r>
              </a:p>
              <a:p>
                <a:pPr lvl="1"/>
                <a:r>
                  <a:rPr lang="en-GB" dirty="0"/>
                  <a:t>Isolated zeros</a:t>
                </a:r>
              </a:p>
              <a:p>
                <a:pPr lvl="1"/>
                <a:r>
                  <a:rPr lang="en-GB" dirty="0"/>
                  <a:t>Classification by eigenvalues of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en-GB" b="1" dirty="0"/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3466B2"/>
                    </a:solidFill>
                  </a:rPr>
                  <a:t>sinks(blue), </a:t>
                </a:r>
                <a:r>
                  <a:rPr lang="en-US" dirty="0">
                    <a:solidFill>
                      <a:srgbClr val="C6463A"/>
                    </a:solidFill>
                  </a:rPr>
                  <a:t>sources(red), </a:t>
                </a:r>
                <a:r>
                  <a:rPr lang="en-US" dirty="0">
                    <a:solidFill>
                      <a:srgbClr val="888784"/>
                    </a:solidFill>
                  </a:rPr>
                  <a:t>saddles(gray)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Fold bifurcation</a:t>
                </a:r>
              </a:p>
              <a:p>
                <a:pPr lvl="1"/>
                <a:r>
                  <a:rPr lang="en-US" dirty="0"/>
                  <a:t>Birth and death of critical points</a:t>
                </a:r>
              </a:p>
              <a:p>
                <a:pPr lvl="1"/>
                <a:r>
                  <a:rPr lang="en-US" dirty="0"/>
                  <a:t>In pairs</a:t>
                </a:r>
              </a:p>
              <a:p>
                <a:pPr lvl="2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Saddle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rgbClr val="C00000"/>
                    </a:solidFill>
                  </a:rPr>
                  <a:t>focus/node</a:t>
                </a:r>
                <a:endParaRPr lang="en-US" dirty="0"/>
              </a:p>
              <a:p>
                <a:pPr marL="1007943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𝐮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𝑟𝑥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Decrease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over time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674A191-C17F-4051-9354-86465B7FB9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55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0F9AC61-2B1D-4C6C-ABDF-69DB6218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Q1. Steadification: Fold Bifurcation</a:t>
            </a:r>
          </a:p>
        </p:txBody>
      </p:sp>
      <p:pic>
        <p:nvPicPr>
          <p:cNvPr id="19" name="Content Placeholder 18" descr="A close up of a logo&#10;&#10;Description automatically generated">
            <a:extLst>
              <a:ext uri="{FF2B5EF4-FFF2-40B4-BE49-F238E27FC236}">
                <a16:creationId xmlns:a16="http://schemas.microsoft.com/office/drawing/2014/main" id="{97E8ADBB-98ED-4343-BA76-4F8AD55FB6C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68" y="1113174"/>
            <a:ext cx="2248734" cy="2248734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AD0CF8-AF3E-414C-9FF7-0A53CC0862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02" y="1113174"/>
            <a:ext cx="2226925" cy="2226925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683B9C85-131C-42B3-B47A-0075AF3998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527" y="1113175"/>
            <a:ext cx="2205116" cy="2205116"/>
          </a:xfrm>
          <a:prstGeom prst="rect">
            <a:avLst/>
          </a:prstGeom>
        </p:spPr>
      </p:pic>
      <p:pic>
        <p:nvPicPr>
          <p:cNvPr id="10" name="Content Placeholder 26">
            <a:extLst>
              <a:ext uri="{FF2B5EF4-FFF2-40B4-BE49-F238E27FC236}">
                <a16:creationId xmlns:a16="http://schemas.microsoft.com/office/drawing/2014/main" id="{1617D3E7-81CB-4942-A807-B332E0EE5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30" y="3938606"/>
            <a:ext cx="4438142" cy="3051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B756F5-6F7C-4C84-AA22-EBE1E41C4A68}"/>
                  </a:ext>
                </a:extLst>
              </p:cNvPr>
              <p:cNvSpPr txBox="1"/>
              <p:nvPr/>
            </p:nvSpPr>
            <p:spPr>
              <a:xfrm>
                <a:off x="7284510" y="3361907"/>
                <a:ext cx="841449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B756F5-6F7C-4C84-AA22-EBE1E41C4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510" y="3361907"/>
                <a:ext cx="841449" cy="3976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121091-0D52-4C64-9513-525C32988075}"/>
                  </a:ext>
                </a:extLst>
              </p:cNvPr>
              <p:cNvSpPr txBox="1"/>
              <p:nvPr/>
            </p:nvSpPr>
            <p:spPr>
              <a:xfrm>
                <a:off x="9522339" y="3361907"/>
                <a:ext cx="841449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121091-0D52-4C64-9513-525C32988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339" y="3361907"/>
                <a:ext cx="841449" cy="3976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2D967-D162-487A-986B-D58AA69C8E2F}"/>
                  </a:ext>
                </a:extLst>
              </p:cNvPr>
              <p:cNvSpPr txBox="1"/>
              <p:nvPr/>
            </p:nvSpPr>
            <p:spPr>
              <a:xfrm>
                <a:off x="11738360" y="3382164"/>
                <a:ext cx="841449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2D967-D162-487A-986B-D58AA69C8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8360" y="3382164"/>
                <a:ext cx="841449" cy="3976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689218-85C8-48E9-A8F0-C00418E5366A}"/>
              </a:ext>
            </a:extLst>
          </p:cNvPr>
          <p:cNvCxnSpPr>
            <a:cxnSpLocks/>
          </p:cNvCxnSpPr>
          <p:nvPr/>
        </p:nvCxnSpPr>
        <p:spPr>
          <a:xfrm rot="1225556">
            <a:off x="7806337" y="6173803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043F385-615B-4245-A06A-8EA41BB8E546}"/>
              </a:ext>
            </a:extLst>
          </p:cNvPr>
          <p:cNvSpPr txBox="1"/>
          <p:nvPr/>
        </p:nvSpPr>
        <p:spPr>
          <a:xfrm rot="1225556">
            <a:off x="7852487" y="5900897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F2280C4-0964-4D81-A455-9670FD8C39BD}"/>
                  </a:ext>
                </a:extLst>
              </p:cNvPr>
              <p:cNvSpPr/>
              <p:nvPr/>
            </p:nvSpPr>
            <p:spPr>
              <a:xfrm>
                <a:off x="9203195" y="6790992"/>
                <a:ext cx="945066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F2280C4-0964-4D81-A455-9670FD8C39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195" y="6790992"/>
                <a:ext cx="945066" cy="397673"/>
              </a:xfrm>
              <a:prstGeom prst="rect">
                <a:avLst/>
              </a:prstGeom>
              <a:blipFill>
                <a:blip r:embed="rId10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DB3153B-88A1-4D02-B45D-85FA6C002E88}"/>
              </a:ext>
            </a:extLst>
          </p:cNvPr>
          <p:cNvSpPr/>
          <p:nvPr/>
        </p:nvSpPr>
        <p:spPr>
          <a:xfrm>
            <a:off x="7630148" y="1475581"/>
            <a:ext cx="171984" cy="175464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7A9FE16-05EF-474A-B45D-684E9F152683}"/>
              </a:ext>
            </a:extLst>
          </p:cNvPr>
          <p:cNvSpPr/>
          <p:nvPr/>
        </p:nvSpPr>
        <p:spPr>
          <a:xfrm>
            <a:off x="7619242" y="2830681"/>
            <a:ext cx="171984" cy="175464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rgbClr val="C60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71B5BC3-5B9B-44C6-AE69-EC4D4015CE0E}"/>
              </a:ext>
            </a:extLst>
          </p:cNvPr>
          <p:cNvSpPr/>
          <p:nvPr/>
        </p:nvSpPr>
        <p:spPr>
          <a:xfrm>
            <a:off x="9860424" y="2180079"/>
            <a:ext cx="171984" cy="175464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rgbClr val="C60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C61451EB-395F-4AE7-BBF1-90F9D5BEBFC7}"/>
              </a:ext>
            </a:extLst>
          </p:cNvPr>
          <p:cNvSpPr/>
          <p:nvPr/>
        </p:nvSpPr>
        <p:spPr>
          <a:xfrm>
            <a:off x="9853719" y="2193174"/>
            <a:ext cx="178689" cy="149274"/>
          </a:xfrm>
          <a:prstGeom prst="pie">
            <a:avLst>
              <a:gd name="adj1" fmla="val 5522736"/>
              <a:gd name="adj2" fmla="val 162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25959" y="4295082"/>
            <a:ext cx="1946499" cy="1245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254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674A191-C17F-4051-9354-86465B7FB9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98" y="1475581"/>
                <a:ext cx="6804761" cy="5400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Typical phenomenon in flows</a:t>
                </a:r>
              </a:p>
              <a:p>
                <a:endParaRPr lang="en-US" dirty="0"/>
              </a:p>
              <a:p>
                <a:r>
                  <a:rPr lang="en-US" dirty="0"/>
                  <a:t>Critical points</a:t>
                </a:r>
              </a:p>
              <a:p>
                <a:pPr lvl="1"/>
                <a:r>
                  <a:rPr lang="en-US" dirty="0"/>
                  <a:t>Present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Not present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buFont typeface="Segoe UI" panose="020B0502040204020203" pitchFamily="34" charset="0"/>
                  <a:buChar char="→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not steady! </a:t>
                </a:r>
                <a:r>
                  <a:rPr lang="en-GB" dirty="0">
                    <a:solidFill>
                      <a:srgbClr val="C0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✘</a:t>
                </a:r>
                <a:endParaRPr lang="en-US" dirty="0"/>
              </a:p>
              <a:p>
                <a:pPr marL="1007943" lvl="2" indent="0">
                  <a:buNone/>
                </a:pPr>
                <a:endParaRPr lang="en-US" dirty="0"/>
              </a:p>
              <a:p>
                <a:r>
                  <a:rPr lang="en-US" dirty="0"/>
                  <a:t>Neither method can find fitting FOR        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[Hadwiger et al. 2019], [Günther et al. 2017/18]</a:t>
                </a:r>
                <a:endParaRPr lang="en-US" dirty="0"/>
              </a:p>
              <a:p>
                <a:pPr lvl="1">
                  <a:buFont typeface="Segoe UI" panose="020B0502040204020203" pitchFamily="34" charset="0"/>
                  <a:buChar char="→"/>
                </a:pPr>
                <a:r>
                  <a:rPr lang="en-US" dirty="0"/>
                  <a:t> Does not work for all vector fields!</a:t>
                </a:r>
              </a:p>
              <a:p>
                <a:pPr lvl="2">
                  <a:buFont typeface="Segoe UI" panose="020B0502040204020203" pitchFamily="34" charset="0"/>
                  <a:buChar char="→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674A191-C17F-4051-9354-86465B7FB9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8" y="1475581"/>
                <a:ext cx="6804761" cy="5400000"/>
              </a:xfrm>
              <a:blipFill>
                <a:blip r:embed="rId2"/>
                <a:stretch>
                  <a:fillRect l="-1254" t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0F9AC61-2B1D-4C6C-ABDF-69DB6218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Q1. Steadification: Fold Bifurcation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7FB4852-80BE-48F7-B8DC-6FCDE7718F9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12" y="1474788"/>
            <a:ext cx="3969326" cy="2728911"/>
          </a:xfrm>
        </p:spPr>
      </p:pic>
      <p:pic>
        <p:nvPicPr>
          <p:cNvPr id="16" name="Content Placeholder 26">
            <a:extLst>
              <a:ext uri="{FF2B5EF4-FFF2-40B4-BE49-F238E27FC236}">
                <a16:creationId xmlns:a16="http://schemas.microsoft.com/office/drawing/2014/main" id="{89829D0C-0910-45DF-8402-8353864789E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6" y="4219575"/>
            <a:ext cx="3967018" cy="2727324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63589E-27C9-4C67-9BB8-CBECE9B40B88}"/>
              </a:ext>
            </a:extLst>
          </p:cNvPr>
          <p:cNvCxnSpPr>
            <a:cxnSpLocks/>
          </p:cNvCxnSpPr>
          <p:nvPr/>
        </p:nvCxnSpPr>
        <p:spPr>
          <a:xfrm rot="1225556">
            <a:off x="8194957" y="3522043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24E4CE-D53F-4AF5-8A0C-691C6BF8EAE8}"/>
              </a:ext>
            </a:extLst>
          </p:cNvPr>
          <p:cNvSpPr txBox="1"/>
          <p:nvPr/>
        </p:nvSpPr>
        <p:spPr>
          <a:xfrm rot="1225556">
            <a:off x="8241107" y="3249137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C03A8C-63C1-4C1B-B249-A662C7D78AD4}"/>
              </a:ext>
            </a:extLst>
          </p:cNvPr>
          <p:cNvCxnSpPr>
            <a:cxnSpLocks/>
          </p:cNvCxnSpPr>
          <p:nvPr/>
        </p:nvCxnSpPr>
        <p:spPr>
          <a:xfrm rot="1225556">
            <a:off x="8184006" y="6253720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7AD23AC-9D77-4317-95E1-225D7FEEC801}"/>
              </a:ext>
            </a:extLst>
          </p:cNvPr>
          <p:cNvSpPr txBox="1"/>
          <p:nvPr/>
        </p:nvSpPr>
        <p:spPr>
          <a:xfrm rot="1225556">
            <a:off x="8230156" y="5980814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10635A-7B38-4EF7-99B2-323F52F3EB28}"/>
                  </a:ext>
                </a:extLst>
              </p:cNvPr>
              <p:cNvSpPr/>
              <p:nvPr/>
            </p:nvSpPr>
            <p:spPr>
              <a:xfrm>
                <a:off x="9256535" y="3777908"/>
                <a:ext cx="10778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0" dirty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GB" sz="2000" b="1" i="0" dirty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10635A-7B38-4EF7-99B2-323F52F3EB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535" y="3777908"/>
                <a:ext cx="1077859" cy="400110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ACF1D8-9ABD-497B-8C3C-CCA8F439DDFD}"/>
                  </a:ext>
                </a:extLst>
              </p:cNvPr>
              <p:cNvSpPr/>
              <p:nvPr/>
            </p:nvSpPr>
            <p:spPr>
              <a:xfrm>
                <a:off x="9256535" y="6549227"/>
                <a:ext cx="998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0" smtClean="0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20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ACF1D8-9ABD-497B-8C3C-CCA8F439DD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535" y="6549227"/>
                <a:ext cx="998350" cy="400110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3647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D8CCEEC-EF8D-4241-ABA7-7F23620612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Hopf bifurcation</a:t>
                </a:r>
              </a:p>
              <a:p>
                <a:pPr lvl="1"/>
                <a:r>
                  <a:rPr lang="en-US" dirty="0"/>
                  <a:t>Change of stability of a critical point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Birth of a </a:t>
                </a:r>
                <a:r>
                  <a:rPr lang="en-US" dirty="0">
                    <a:solidFill>
                      <a:srgbClr val="008000"/>
                    </a:solidFill>
                  </a:rPr>
                  <a:t>limit cycle</a:t>
                </a:r>
              </a:p>
              <a:p>
                <a:pPr lvl="1"/>
                <a:r>
                  <a:rPr lang="en-US" dirty="0"/>
                  <a:t>Expands outward</a:t>
                </a:r>
              </a:p>
              <a:p>
                <a:pPr marL="503971" lvl="1" indent="0">
                  <a:buNone/>
                </a:pPr>
                <a:endParaRPr lang="en-US" dirty="0"/>
              </a:p>
              <a:p>
                <a:r>
                  <a:rPr lang="en-US" dirty="0"/>
                  <a:t>Example</a:t>
                </a:r>
              </a:p>
              <a:p>
                <a:pPr lvl="1"/>
                <a:r>
                  <a:rPr lang="en-US" dirty="0"/>
                  <a:t>From repelling focus </a:t>
                </a:r>
                <a:r>
                  <a:rPr lang="en-US" dirty="0">
                    <a:solidFill>
                      <a:srgbClr val="C6463A"/>
                    </a:solidFill>
                  </a:rPr>
                  <a:t>(red sphere)</a:t>
                </a:r>
              </a:p>
              <a:p>
                <a:pPr lvl="1"/>
                <a:r>
                  <a:rPr lang="en-US" dirty="0"/>
                  <a:t>To attracting focus </a:t>
                </a:r>
                <a:r>
                  <a:rPr lang="en-US" dirty="0">
                    <a:solidFill>
                      <a:srgbClr val="3466B2"/>
                    </a:solidFill>
                  </a:rPr>
                  <a:t>(blue sphere)</a:t>
                </a:r>
                <a:endParaRPr lang="en-US" dirty="0">
                  <a:solidFill>
                    <a:srgbClr val="008000"/>
                  </a:solidFill>
                </a:endParaRPr>
              </a:p>
              <a:p>
                <a:pPr marL="503971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𝐮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  <a:p>
                <a:pPr marL="503971" lvl="1" indent="0">
                  <a:buNone/>
                </a:pPr>
                <a:r>
                  <a:rPr lang="en-US" dirty="0"/>
                  <a:t>Decrease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over time</a:t>
                </a:r>
              </a:p>
              <a:p>
                <a:pPr marL="503971" lvl="1" indent="0">
                  <a:buNone/>
                </a:pPr>
                <a:endParaRPr lang="de-DE" dirty="0"/>
              </a:p>
              <a:p>
                <a:pPr lvl="1"/>
                <a:endParaRPr lang="en-US" dirty="0">
                  <a:solidFill>
                    <a:srgbClr val="008000"/>
                  </a:solidFill>
                </a:endParaRPr>
              </a:p>
              <a:p>
                <a:endParaRPr 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D8CCEEC-EF8D-4241-ABA7-7F23620612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55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0F9AC61-2B1D-4C6C-ABDF-69DB6218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Q1. Steadification: Hopf Bifurcation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0AAD263-CF42-403A-BEA2-C741AA6069C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166" y="4288450"/>
            <a:ext cx="3969326" cy="2728912"/>
          </a:xfrm>
        </p:spPr>
      </p:pic>
      <p:grpSp>
        <p:nvGrpSpPr>
          <p:cNvPr id="3" name="Group 2"/>
          <p:cNvGrpSpPr/>
          <p:nvPr/>
        </p:nvGrpSpPr>
        <p:grpSpPr>
          <a:xfrm>
            <a:off x="7823599" y="1475581"/>
            <a:ext cx="4105748" cy="2583278"/>
            <a:chOff x="8032605" y="4292303"/>
            <a:chExt cx="4105748" cy="2583278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E057221-6A89-4701-B5E6-7BF9C9555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32605" y="4292303"/>
              <a:ext cx="3874916" cy="25832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11249328" y="5986556"/>
              <a:ext cx="15472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chemeClr val="bg1">
                      <a:lumMod val="65000"/>
                    </a:schemeClr>
                  </a:solidFill>
                </a:rPr>
                <a:t>Adapted from Lutz Hofmann</a:t>
              </a:r>
              <a:endParaRPr lang="de-DE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9954822" y="5472182"/>
              <a:ext cx="139137" cy="131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EFC91A-4793-4407-B02E-E3E5ADC4D051}"/>
                  </a:ext>
                </a:extLst>
              </p:cNvPr>
              <p:cNvSpPr/>
              <p:nvPr/>
            </p:nvSpPr>
            <p:spPr>
              <a:xfrm>
                <a:off x="9321849" y="6590777"/>
                <a:ext cx="945066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EFC91A-4793-4407-B02E-E3E5ADC4D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1849" y="6590777"/>
                <a:ext cx="945066" cy="397673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63589E-27C9-4C67-9BB8-CBECE9B40B88}"/>
              </a:ext>
            </a:extLst>
          </p:cNvPr>
          <p:cNvCxnSpPr>
            <a:cxnSpLocks/>
          </p:cNvCxnSpPr>
          <p:nvPr/>
        </p:nvCxnSpPr>
        <p:spPr>
          <a:xfrm rot="1225556">
            <a:off x="8260271" y="6334912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24E4CE-D53F-4AF5-8A0C-691C6BF8EAE8}"/>
              </a:ext>
            </a:extLst>
          </p:cNvPr>
          <p:cNvSpPr txBox="1"/>
          <p:nvPr/>
        </p:nvSpPr>
        <p:spPr>
          <a:xfrm rot="1225556">
            <a:off x="8306421" y="6062006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75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C773-C48A-4401-A24B-A01F2CFA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Q1. Steadification: Hopf Bifurcation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F32D8-3927-479F-8D3A-E2EA5EDEC9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99" y="1475581"/>
                <a:ext cx="7329612" cy="5400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Approximate observer Killing vector fields 	   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[Hadwiger et al. 2019]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GB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steady </a:t>
                </a:r>
                <a:r>
                  <a:rPr lang="en-GB" dirty="0">
                    <a:solidFill>
                      <a:srgbClr val="409D53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✔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Absorbs limit cycle</a:t>
                </a:r>
              </a:p>
              <a:p>
                <a:pPr lvl="1"/>
                <a:r>
                  <a:rPr lang="en-US" dirty="0"/>
                  <a:t>Limit cycle migrates: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Limit cycle in observer vector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GB" b="1" dirty="0"/>
              </a:p>
              <a:p>
                <a:pPr lvl="1"/>
                <a:r>
                  <a:rPr lang="en-US" dirty="0"/>
                  <a:t>Less information in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GB" b="1" dirty="0"/>
              </a:p>
              <a:p>
                <a:pPr lvl="1"/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during visualization!</a:t>
                </a:r>
              </a:p>
              <a:p>
                <a:pPr marL="503971" lvl="1" indent="0">
                  <a:buNone/>
                </a:pPr>
                <a:endParaRPr lang="en-US" dirty="0"/>
              </a:p>
              <a:p>
                <a:r>
                  <a:rPr lang="en-US" dirty="0"/>
                  <a:t>Generic (hyper)objective vortices 		   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[Günther et al. 2017/18]</a:t>
                </a:r>
              </a:p>
              <a:p>
                <a:pPr marL="755958" lvl="2">
                  <a:spcBef>
                    <a:spcPts val="1102"/>
                  </a:spcBef>
                </a:pP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not steady </a:t>
                </a:r>
                <a:r>
                  <a:rPr lang="en-GB" dirty="0">
                    <a:solidFill>
                      <a:srgbClr val="C0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✘</a:t>
                </a:r>
                <a:endParaRPr lang="en-US" sz="1600" dirty="0"/>
              </a:p>
              <a:p>
                <a:pPr lvl="1"/>
                <a:r>
                  <a:rPr lang="en-US" dirty="0"/>
                  <a:t>Not able to find fitting FOR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503971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F32D8-3927-479F-8D3A-E2EA5EDEC9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9" y="1475581"/>
                <a:ext cx="7329612" cy="5400000"/>
              </a:xfrm>
              <a:blipFill>
                <a:blip r:embed="rId2"/>
                <a:stretch>
                  <a:fillRect l="-1165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D5378EF9-0473-4AC7-A6B7-34096414C0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00" y="1475581"/>
            <a:ext cx="3967018" cy="2727325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A0AAD263-CF42-403A-BEA2-C741AA6069C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7967692" y="4355941"/>
            <a:ext cx="3969326" cy="2728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C29EBCD-BAFC-4AF1-972D-BBE856AFE855}"/>
                  </a:ext>
                </a:extLst>
              </p:cNvPr>
              <p:cNvSpPr/>
              <p:nvPr/>
            </p:nvSpPr>
            <p:spPr>
              <a:xfrm>
                <a:off x="9256535" y="3777908"/>
                <a:ext cx="994759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C29EBCD-BAFC-4AF1-972D-BBE856AFE8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535" y="3777908"/>
                <a:ext cx="994759" cy="397673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8C5C78-7FFA-46E1-B273-3F2930B0CD2C}"/>
                  </a:ext>
                </a:extLst>
              </p:cNvPr>
              <p:cNvSpPr/>
              <p:nvPr/>
            </p:nvSpPr>
            <p:spPr>
              <a:xfrm>
                <a:off x="9256535" y="6687179"/>
                <a:ext cx="927433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8C5C78-7FFA-46E1-B273-3F2930B0C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535" y="6687179"/>
                <a:ext cx="927433" cy="397673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63589E-27C9-4C67-9BB8-CBECE9B40B88}"/>
              </a:ext>
            </a:extLst>
          </p:cNvPr>
          <p:cNvCxnSpPr>
            <a:cxnSpLocks/>
          </p:cNvCxnSpPr>
          <p:nvPr/>
        </p:nvCxnSpPr>
        <p:spPr>
          <a:xfrm rot="1225556">
            <a:off x="8194957" y="3522043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24E4CE-D53F-4AF5-8A0C-691C6BF8EAE8}"/>
              </a:ext>
            </a:extLst>
          </p:cNvPr>
          <p:cNvSpPr txBox="1"/>
          <p:nvPr/>
        </p:nvSpPr>
        <p:spPr>
          <a:xfrm rot="1225556">
            <a:off x="8241107" y="3249137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63589E-27C9-4C67-9BB8-CBECE9B40B88}"/>
              </a:ext>
            </a:extLst>
          </p:cNvPr>
          <p:cNvCxnSpPr>
            <a:cxnSpLocks/>
          </p:cNvCxnSpPr>
          <p:nvPr/>
        </p:nvCxnSpPr>
        <p:spPr>
          <a:xfrm rot="1225556">
            <a:off x="8182083" y="6430705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24E4CE-D53F-4AF5-8A0C-691C6BF8EAE8}"/>
              </a:ext>
            </a:extLst>
          </p:cNvPr>
          <p:cNvSpPr txBox="1"/>
          <p:nvPr/>
        </p:nvSpPr>
        <p:spPr>
          <a:xfrm rot="1225556">
            <a:off x="8228233" y="6157799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21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09EED5-68EF-4B83-AF3D-0269F23400D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630" y="3417708"/>
            <a:ext cx="2363351" cy="378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Frame of Reference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E58FB7-C0F2-41C1-AA2E-28A950585BE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89155" y="6347233"/>
            <a:ext cx="3896631" cy="3785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F5A7D"/>
                </a:solidFill>
              </a:rPr>
              <a:t>Q1. </a:t>
            </a:r>
            <a:r>
              <a:rPr lang="en-US" dirty="0"/>
              <a:t>General Applicability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56BF35-FC97-486A-B4A4-8C7223584A8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9742" y="6346445"/>
            <a:ext cx="3268915" cy="37856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200" dirty="0">
                <a:solidFill>
                  <a:srgbClr val="2F5A7D"/>
                </a:solidFill>
              </a:rPr>
              <a:t>Q2. </a:t>
            </a:r>
            <a:r>
              <a:rPr lang="en-US" sz="2200" dirty="0"/>
              <a:t>Transfer of Techniques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6D58995-FBFE-44A1-97C8-21D06B8D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7836ABE-A230-4C47-B1BB-E2214B7277B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5965" y="3402012"/>
            <a:ext cx="4575369" cy="377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Fundamentals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4D883F1-3CB6-4069-AF3B-B2A8E945DB03}"/>
              </a:ext>
            </a:extLst>
          </p:cNvPr>
          <p:cNvSpPr txBox="1">
            <a:spLocks/>
          </p:cNvSpPr>
          <p:nvPr/>
        </p:nvSpPr>
        <p:spPr>
          <a:xfrm>
            <a:off x="369686" y="1222134"/>
            <a:ext cx="6327004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3971" lvl="1" indent="0">
              <a:buFont typeface="Wingdings" pitchFamily="2" charset="2"/>
              <a:buNone/>
            </a:pPr>
            <a:endParaRPr lang="en-GB" sz="1600" b="1" i="1" dirty="0">
              <a:latin typeface="Cambria Math" panose="02040503050406030204" pitchFamily="18" charset="0"/>
            </a:endParaRPr>
          </a:p>
        </p:txBody>
      </p:sp>
      <p:sp>
        <p:nvSpPr>
          <p:cNvPr id="79" name="Content Placeholder 6">
            <a:extLst>
              <a:ext uri="{FF2B5EF4-FFF2-40B4-BE49-F238E27FC236}">
                <a16:creationId xmlns:a16="http://schemas.microsoft.com/office/drawing/2014/main" id="{B002214F-6DAE-4D86-8B33-1DDEA01D1946}"/>
              </a:ext>
            </a:extLst>
          </p:cNvPr>
          <p:cNvSpPr txBox="1">
            <a:spLocks/>
          </p:cNvSpPr>
          <p:nvPr/>
        </p:nvSpPr>
        <p:spPr>
          <a:xfrm>
            <a:off x="8689509" y="3400914"/>
            <a:ext cx="4511691" cy="7471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Determination of Observer Field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734D2B-A12B-47EE-8230-5C03D3F962EC}"/>
              </a:ext>
            </a:extLst>
          </p:cNvPr>
          <p:cNvGrpSpPr/>
          <p:nvPr/>
        </p:nvGrpSpPr>
        <p:grpSpPr>
          <a:xfrm>
            <a:off x="5441631" y="2049970"/>
            <a:ext cx="2363351" cy="1329385"/>
            <a:chOff x="5509640" y="2037269"/>
            <a:chExt cx="2363351" cy="13293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4692ED-01C2-42AF-9433-E41749FAE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640" y="2037269"/>
              <a:ext cx="2363351" cy="13293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Free vector graphic: &lt;strong&gt;Eye, Icon&lt;/strong&gt;, Symbol, Look, Vision ...">
              <a:extLst>
                <a:ext uri="{FF2B5EF4-FFF2-40B4-BE49-F238E27FC236}">
                  <a16:creationId xmlns:a16="http://schemas.microsoft.com/office/drawing/2014/main" id="{A4E2DD91-757F-4837-A2EC-CC69F9B5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111" y="2042538"/>
              <a:ext cx="479885" cy="248190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68022659-4AE2-4501-8537-D68953C51CB6}"/>
                </a:ext>
              </a:extLst>
            </p:cNvPr>
            <p:cNvSpPr/>
            <p:nvPr/>
          </p:nvSpPr>
          <p:spPr>
            <a:xfrm>
              <a:off x="6627503" y="2118921"/>
              <a:ext cx="637493" cy="95423"/>
            </a:xfrm>
            <a:prstGeom prst="rightArrow">
              <a:avLst/>
            </a:prstGeom>
            <a:solidFill>
              <a:srgbClr val="3B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28C9A91-FE75-412A-9CA8-292E8541756E}"/>
              </a:ext>
            </a:extLst>
          </p:cNvPr>
          <p:cNvGrpSpPr/>
          <p:nvPr/>
        </p:nvGrpSpPr>
        <p:grpSpPr>
          <a:xfrm>
            <a:off x="4938798" y="4514938"/>
            <a:ext cx="3329354" cy="1832295"/>
            <a:chOff x="5501443" y="4514395"/>
            <a:chExt cx="3329354" cy="1832295"/>
          </a:xfrm>
        </p:grpSpPr>
        <p:grpSp>
          <p:nvGrpSpPr>
            <p:cNvPr id="75" name="Group 74"/>
            <p:cNvGrpSpPr/>
            <p:nvPr/>
          </p:nvGrpSpPr>
          <p:grpSpPr>
            <a:xfrm>
              <a:off x="5508959" y="4935973"/>
              <a:ext cx="3321838" cy="1410717"/>
              <a:chOff x="7573706" y="4952767"/>
              <a:chExt cx="3321838" cy="141071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7EE9CB1-C732-4EE7-A9D6-57561C85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7536" y="4955476"/>
                <a:ext cx="1408008" cy="1408008"/>
              </a:xfrm>
              <a:prstGeom prst="rect">
                <a:avLst/>
              </a:prstGeom>
            </p:spPr>
          </p:pic>
          <p:pic>
            <p:nvPicPr>
              <p:cNvPr id="73" name="Content Placeholder 9">
                <a:extLst>
                  <a:ext uri="{FF2B5EF4-FFF2-40B4-BE49-F238E27FC236}">
                    <a16:creationId xmlns:a16="http://schemas.microsoft.com/office/drawing/2014/main" id="{0B2685DC-382C-4F5C-B5AE-090241563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3706" y="4952767"/>
                <a:ext cx="1880017" cy="1410013"/>
              </a:xfrm>
              <a:prstGeom prst="rect">
                <a:avLst/>
              </a:prstGeom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6786750" y="4514395"/>
              <a:ext cx="10022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Techniques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0" name="Connector: Curved 85">
              <a:extLst>
                <a:ext uri="{FF2B5EF4-FFF2-40B4-BE49-F238E27FC236}">
                  <a16:creationId xmlns:a16="http://schemas.microsoft.com/office/drawing/2014/main" id="{ABB29E3A-97FD-4BEB-8171-BF197DB75B75}"/>
                </a:ext>
              </a:extLst>
            </p:cNvPr>
            <p:cNvCxnSpPr>
              <a:cxnSpLocks/>
              <a:stCxn id="57" idx="0"/>
              <a:endCxn id="73" idx="0"/>
            </p:cNvCxnSpPr>
            <p:nvPr/>
          </p:nvCxnSpPr>
          <p:spPr>
            <a:xfrm rot="16200000" flipV="1">
              <a:off x="7286527" y="4098415"/>
              <a:ext cx="2709" cy="1677825"/>
            </a:xfrm>
            <a:prstGeom prst="curvedConnector3">
              <a:avLst>
                <a:gd name="adj1" fmla="val 5288114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72977F5-4A55-4EE1-85C7-E1843807DB23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501443" y="620435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A740ECE-DAE2-4CF2-A50F-631A0C59AC42}"/>
                </a:ext>
              </a:extLst>
            </p:cNvPr>
            <p:cNvSpPr txBox="1"/>
            <p:nvPr/>
          </p:nvSpPr>
          <p:spPr>
            <a:xfrm rot="1225556">
              <a:off x="5547593" y="593144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DBEA057-308F-4446-85D5-C0A63067ED14}"/>
              </a:ext>
            </a:extLst>
          </p:cNvPr>
          <p:cNvGrpSpPr/>
          <p:nvPr/>
        </p:nvGrpSpPr>
        <p:grpSpPr>
          <a:xfrm>
            <a:off x="241200" y="4989343"/>
            <a:ext cx="3953638" cy="1383409"/>
            <a:chOff x="577458" y="4870778"/>
            <a:chExt cx="3953638" cy="1383409"/>
          </a:xfrm>
        </p:grpSpPr>
        <p:grpSp>
          <p:nvGrpSpPr>
            <p:cNvPr id="11" name="Group 10"/>
            <p:cNvGrpSpPr/>
            <p:nvPr/>
          </p:nvGrpSpPr>
          <p:grpSpPr>
            <a:xfrm>
              <a:off x="625413" y="4870778"/>
              <a:ext cx="3905683" cy="1383409"/>
              <a:chOff x="863945" y="4658942"/>
              <a:chExt cx="3905683" cy="138340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93DADEA-9807-4B6B-9FEB-14E924249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945" y="4719227"/>
                <a:ext cx="1844545" cy="126812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318FAE0-F9FA-4468-80B8-983A2C339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6219" y="4658942"/>
                <a:ext cx="1383409" cy="1383409"/>
              </a:xfrm>
              <a:prstGeom prst="rect">
                <a:avLst/>
              </a:prstGeom>
            </p:spPr>
          </p:pic>
          <p:sp>
            <p:nvSpPr>
              <p:cNvPr id="51" name="Arrow: Left-Right 17">
                <a:extLst>
                  <a:ext uri="{FF2B5EF4-FFF2-40B4-BE49-F238E27FC236}">
                    <a16:creationId xmlns:a16="http://schemas.microsoft.com/office/drawing/2014/main" id="{A11CBF32-612E-47EF-994F-72CF64B6E94B}"/>
                  </a:ext>
                </a:extLst>
              </p:cNvPr>
              <p:cNvSpPr/>
              <p:nvPr/>
            </p:nvSpPr>
            <p:spPr>
              <a:xfrm>
                <a:off x="2708491" y="5193524"/>
                <a:ext cx="632828" cy="234335"/>
              </a:xfrm>
              <a:prstGeom prst="leftRightArrow">
                <a:avLst/>
              </a:prstGeom>
              <a:solidFill>
                <a:srgbClr val="DB3236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2413AF9-12F6-40ED-82FB-FB0920E204BC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77458" y="607053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BAE4016-5E5A-4768-93B6-A1A3398A48EA}"/>
                </a:ext>
              </a:extLst>
            </p:cNvPr>
            <p:cNvSpPr txBox="1"/>
            <p:nvPr/>
          </p:nvSpPr>
          <p:spPr>
            <a:xfrm rot="1225556">
              <a:off x="623608" y="579763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105" name="Content Placeholder 8">
            <a:extLst>
              <a:ext uri="{FF2B5EF4-FFF2-40B4-BE49-F238E27FC236}">
                <a16:creationId xmlns:a16="http://schemas.microsoft.com/office/drawing/2014/main" id="{CF4D7EDB-E949-4AB4-A6A9-5DB159A0E148}"/>
              </a:ext>
            </a:extLst>
          </p:cNvPr>
          <p:cNvSpPr txBox="1">
            <a:spLocks/>
          </p:cNvSpPr>
          <p:nvPr/>
        </p:nvSpPr>
        <p:spPr>
          <a:xfrm>
            <a:off x="9173457" y="6346445"/>
            <a:ext cx="3896631" cy="37856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Conclusion &amp; Future Work</a:t>
            </a:r>
          </a:p>
          <a:p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989AFED-F006-4D68-A8DE-9815F56AAD99}"/>
              </a:ext>
            </a:extLst>
          </p:cNvPr>
          <p:cNvGrpSpPr/>
          <p:nvPr/>
        </p:nvGrpSpPr>
        <p:grpSpPr>
          <a:xfrm>
            <a:off x="9802100" y="4593831"/>
            <a:ext cx="2616075" cy="1753402"/>
            <a:chOff x="9802100" y="4593831"/>
            <a:chExt cx="2616075" cy="1753402"/>
          </a:xfrm>
        </p:grpSpPr>
        <p:pic>
          <p:nvPicPr>
            <p:cNvPr id="104" name="Picture 10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5F43684-BEF1-47B2-85BB-A30430ED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2100" y="4593831"/>
              <a:ext cx="2616075" cy="1753402"/>
            </a:xfrm>
            <a:prstGeom prst="rect">
              <a:avLst/>
            </a:prstGeom>
          </p:spPr>
        </p:pic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7BE7BF9-D4D6-4DC9-B992-D1D4FEBDFE8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9804212" y="599836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543DFB-5EDE-408C-A26B-EE30DD6D2F65}"/>
                </a:ext>
              </a:extLst>
            </p:cNvPr>
            <p:cNvSpPr txBox="1"/>
            <p:nvPr/>
          </p:nvSpPr>
          <p:spPr>
            <a:xfrm rot="1225556">
              <a:off x="9850362" y="572545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pic>
        <p:nvPicPr>
          <p:cNvPr id="54" name="Picture 53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511C89F5-2025-4B00-B303-DCF5463CE1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66" y="1595949"/>
            <a:ext cx="1764418" cy="176441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F3D95D5-904E-48B8-8AE3-7B661B3E2196}"/>
              </a:ext>
            </a:extLst>
          </p:cNvPr>
          <p:cNvGrpSpPr/>
          <p:nvPr/>
        </p:nvGrpSpPr>
        <p:grpSpPr>
          <a:xfrm>
            <a:off x="250838" y="1598191"/>
            <a:ext cx="2550403" cy="1753402"/>
            <a:chOff x="1290146" y="1704554"/>
            <a:chExt cx="2550403" cy="17534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18F4069-190B-4C91-AB05-1F4E8AFC5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0146" y="1704554"/>
              <a:ext cx="2550403" cy="1753402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8307633-286E-4267-817D-581789F9BEE1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383700" y="3150962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2A9FDD-25F9-4738-BE6D-EC74B96F7138}"/>
                </a:ext>
              </a:extLst>
            </p:cNvPr>
            <p:cNvSpPr txBox="1"/>
            <p:nvPr/>
          </p:nvSpPr>
          <p:spPr>
            <a:xfrm rot="1225556">
              <a:off x="1429850" y="2878056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BAD914-7862-4376-A39D-46B4B6ADEAC3}"/>
              </a:ext>
            </a:extLst>
          </p:cNvPr>
          <p:cNvCxnSpPr>
            <a:cxnSpLocks/>
          </p:cNvCxnSpPr>
          <p:nvPr/>
        </p:nvCxnSpPr>
        <p:spPr>
          <a:xfrm rot="16200000">
            <a:off x="2695870" y="2487132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A47CDF-A050-4BA1-B73C-59D6E9556F50}"/>
              </a:ext>
            </a:extLst>
          </p:cNvPr>
          <p:cNvSpPr txBox="1"/>
          <p:nvPr/>
        </p:nvSpPr>
        <p:spPr>
          <a:xfrm rot="16200000">
            <a:off x="2617490" y="233324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8310949" y="2077643"/>
            <a:ext cx="4975256" cy="1021969"/>
            <a:chOff x="3223021" y="5074210"/>
            <a:chExt cx="4975256" cy="102196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91D192-6C6D-4334-B9B3-F3E58AD52488}"/>
                </a:ext>
              </a:extLst>
            </p:cNvPr>
            <p:cNvGrpSpPr/>
            <p:nvPr/>
          </p:nvGrpSpPr>
          <p:grpSpPr>
            <a:xfrm>
              <a:off x="3341829" y="5074210"/>
              <a:ext cx="4124125" cy="1021969"/>
              <a:chOff x="3518562" y="5130031"/>
              <a:chExt cx="4124125" cy="102196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A36FB3-7B4C-4BC6-A2A7-B8D733AF49E6}"/>
                  </a:ext>
                </a:extLst>
              </p:cNvPr>
              <p:cNvGrpSpPr/>
              <p:nvPr/>
            </p:nvGrpSpPr>
            <p:grpSpPr>
              <a:xfrm>
                <a:off x="3518562" y="5130031"/>
                <a:ext cx="4124124" cy="1021969"/>
                <a:chOff x="241199" y="5292591"/>
                <a:chExt cx="4124124" cy="1021969"/>
              </a:xfrm>
            </p:grpSpPr>
            <p:pic>
              <p:nvPicPr>
                <p:cNvPr id="120" name="Content Placeholder 9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B2685DC-382C-4F5C-B5AE-090241563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199" y="5292591"/>
                  <a:ext cx="1338046" cy="1003534"/>
                </a:xfrm>
                <a:prstGeom prst="rect">
                  <a:avLst/>
                </a:prstGeom>
              </p:spPr>
            </p:pic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9760A69-D4DA-402A-9E93-040F04D1C972}"/>
                    </a:ext>
                  </a:extLst>
                </p:cNvPr>
                <p:cNvSpPr txBox="1"/>
                <p:nvPr/>
              </p:nvSpPr>
              <p:spPr>
                <a:xfrm>
                  <a:off x="1579244" y="5366924"/>
                  <a:ext cx="43954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3" name="Connector: Curved 52">
                  <a:extLst>
                    <a:ext uri="{FF2B5EF4-FFF2-40B4-BE49-F238E27FC236}">
                      <a16:creationId xmlns:a16="http://schemas.microsoft.com/office/drawing/2014/main" id="{873BBDEF-63BE-4211-A1D6-EB44C3A2474D}"/>
                    </a:ext>
                  </a:extLst>
                </p:cNvPr>
                <p:cNvCxnSpPr>
                  <a:cxnSpLocks/>
                  <a:stCxn id="120" idx="2"/>
                  <a:endCxn id="98" idx="2"/>
                </p:cNvCxnSpPr>
                <p:nvPr/>
              </p:nvCxnSpPr>
              <p:spPr>
                <a:xfrm rot="16200000" flipH="1">
                  <a:off x="1774105" y="5432241"/>
                  <a:ext cx="18435" cy="1746201"/>
                </a:xfrm>
                <a:prstGeom prst="curvedConnector3">
                  <a:avLst>
                    <a:gd name="adj1" fmla="val 1340033"/>
                  </a:avLst>
                </a:prstGeom>
                <a:ln w="38100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or: Curved 53">
                  <a:extLst>
                    <a:ext uri="{FF2B5EF4-FFF2-40B4-BE49-F238E27FC236}">
                      <a16:creationId xmlns:a16="http://schemas.microsoft.com/office/drawing/2014/main" id="{CCE044AE-463C-48F7-99F9-3B9F014C330B}"/>
                    </a:ext>
                  </a:extLst>
                </p:cNvPr>
                <p:cNvCxnSpPr>
                  <a:cxnSpLocks/>
                  <a:stCxn id="98" idx="2"/>
                  <a:endCxn id="97" idx="2"/>
                </p:cNvCxnSpPr>
                <p:nvPr/>
              </p:nvCxnSpPr>
              <p:spPr>
                <a:xfrm rot="5400000" flipH="1" flipV="1">
                  <a:off x="3506538" y="5455775"/>
                  <a:ext cx="8669" cy="1708901"/>
                </a:xfrm>
                <a:prstGeom prst="curvedConnector3">
                  <a:avLst>
                    <a:gd name="adj1" fmla="val -2636982"/>
                  </a:avLst>
                </a:prstGeom>
                <a:ln w="38100">
                  <a:solidFill>
                    <a:srgbClr val="4472C4">
                      <a:alpha val="69804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Connector: Curved 85">
                <a:extLst>
                  <a:ext uri="{FF2B5EF4-FFF2-40B4-BE49-F238E27FC236}">
                    <a16:creationId xmlns:a16="http://schemas.microsoft.com/office/drawing/2014/main" id="{AAB0CFB9-9B60-4D42-B762-D65C411D3A79}"/>
                  </a:ext>
                </a:extLst>
              </p:cNvPr>
              <p:cNvCxnSpPr>
                <a:cxnSpLocks/>
                <a:stCxn id="120" idx="0"/>
                <a:endCxn id="97" idx="0"/>
              </p:cNvCxnSpPr>
              <p:nvPr/>
            </p:nvCxnSpPr>
            <p:spPr>
              <a:xfrm rot="16200000" flipH="1">
                <a:off x="5911958" y="3405658"/>
                <a:ext cx="6356" cy="3455102"/>
              </a:xfrm>
              <a:prstGeom prst="curvedConnector3">
                <a:avLst>
                  <a:gd name="adj1" fmla="val -7021932"/>
                </a:avLst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or: Curved 89">
                <a:extLst>
                  <a:ext uri="{FF2B5EF4-FFF2-40B4-BE49-F238E27FC236}">
                    <a16:creationId xmlns:a16="http://schemas.microsoft.com/office/drawing/2014/main" id="{05CA7E6E-5C97-448E-A09C-0AEDC800C6BF}"/>
                  </a:ext>
                </a:extLst>
              </p:cNvPr>
              <p:cNvCxnSpPr>
                <a:cxnSpLocks/>
                <a:stCxn id="97" idx="0"/>
                <a:endCxn id="98" idx="0"/>
              </p:cNvCxnSpPr>
              <p:nvPr/>
            </p:nvCxnSpPr>
            <p:spPr>
              <a:xfrm rot="16200000" flipH="1" flipV="1">
                <a:off x="6775847" y="4294326"/>
                <a:ext cx="24780" cy="1708901"/>
              </a:xfrm>
              <a:prstGeom prst="curvedConnector3">
                <a:avLst>
                  <a:gd name="adj1" fmla="val -922518"/>
                </a:avLst>
              </a:prstGeom>
              <a:ln w="38100">
                <a:solidFill>
                  <a:srgbClr val="C55A11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5036447" y="5080566"/>
              <a:ext cx="3161830" cy="1015613"/>
              <a:chOff x="5039072" y="6625774"/>
              <a:chExt cx="3161830" cy="1015613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6256" y="6625774"/>
                <a:ext cx="1464646" cy="1006944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072" y="6650554"/>
                <a:ext cx="1441212" cy="990833"/>
              </a:xfrm>
              <a:prstGeom prst="rect">
                <a:avLst/>
              </a:prstGeom>
            </p:spPr>
          </p:pic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01825" y="603201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747975" y="575911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223021" y="599455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269171" y="572165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016630" y="603713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5062780" y="576423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588538" y="2208897"/>
            <a:ext cx="401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600B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en-US" sz="2000" dirty="0">
              <a:ln w="0"/>
              <a:solidFill>
                <a:srgbClr val="C600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171" y="1515291"/>
            <a:ext cx="13158653" cy="292172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/>
          <p:cNvSpPr/>
          <p:nvPr/>
        </p:nvSpPr>
        <p:spPr>
          <a:xfrm>
            <a:off x="241200" y="4381463"/>
            <a:ext cx="4204526" cy="24417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tangle 63"/>
          <p:cNvSpPr/>
          <p:nvPr/>
        </p:nvSpPr>
        <p:spPr>
          <a:xfrm>
            <a:off x="9081679" y="4426701"/>
            <a:ext cx="4204526" cy="24417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226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9EAE-4CF5-45A2-8F8B-247845A6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(Steady) Vector Field Topology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0CD34-D514-48E1-9386-AF61DEA0E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9" y="1475581"/>
            <a:ext cx="7112794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Steady case</a:t>
            </a:r>
          </a:p>
          <a:p>
            <a:r>
              <a:rPr lang="en-GB" dirty="0"/>
              <a:t>Critical points (spheres)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3466B2"/>
                </a:solidFill>
              </a:rPr>
              <a:t>sinks(blue), </a:t>
            </a:r>
            <a:r>
              <a:rPr lang="en-US" dirty="0">
                <a:solidFill>
                  <a:srgbClr val="C6463A"/>
                </a:solidFill>
              </a:rPr>
              <a:t>sources(red), </a:t>
            </a:r>
            <a:r>
              <a:rPr lang="en-US" dirty="0">
                <a:solidFill>
                  <a:srgbClr val="888784"/>
                </a:solidFill>
              </a:rPr>
              <a:t>saddles(gray)</a:t>
            </a:r>
          </a:p>
          <a:p>
            <a:r>
              <a:rPr lang="en-GB" dirty="0"/>
              <a:t>Separatrices</a:t>
            </a:r>
            <a:r>
              <a:rPr lang="en-GB" dirty="0">
                <a:solidFill>
                  <a:srgbClr val="EEB620"/>
                </a:solidFill>
              </a:rPr>
              <a:t> (yellow)	</a:t>
            </a:r>
          </a:p>
          <a:p>
            <a:pPr lvl="1"/>
            <a:r>
              <a:rPr lang="en-GB" dirty="0"/>
              <a:t>Separate regions of different behavior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Time-dependent case</a:t>
            </a:r>
          </a:p>
          <a:p>
            <a:r>
              <a:rPr lang="en-GB" dirty="0"/>
              <a:t>Saddles → Hyperbolic trajectories</a:t>
            </a:r>
          </a:p>
          <a:p>
            <a:r>
              <a:rPr lang="en-GB" dirty="0">
                <a:sym typeface="Wingdings" panose="05000000000000000000" pitchFamily="2" charset="2"/>
              </a:rPr>
              <a:t>Separatrices </a:t>
            </a:r>
            <a:r>
              <a:rPr lang="en-GB" dirty="0"/>
              <a:t>→ </a:t>
            </a:r>
            <a:r>
              <a:rPr lang="en-US" dirty="0"/>
              <a:t>Lagrangian Coherent Structures 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27" y="1031613"/>
            <a:ext cx="3652813" cy="3652813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2E368F-0699-423A-9621-BF2FE1A92C62}"/>
              </a:ext>
            </a:extLst>
          </p:cNvPr>
          <p:cNvSpPr/>
          <p:nvPr/>
        </p:nvSpPr>
        <p:spPr>
          <a:xfrm>
            <a:off x="6742785" y="5219462"/>
            <a:ext cx="352470" cy="220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11" descr="A picture containing blue, monitor, indoor&#10;&#10;Description automatically generated">
            <a:extLst>
              <a:ext uri="{FF2B5EF4-FFF2-40B4-BE49-F238E27FC236}">
                <a16:creationId xmlns:a16="http://schemas.microsoft.com/office/drawing/2014/main" id="{E7DB6D17-6A33-4880-9A6A-FA523DC083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05" y="4734476"/>
            <a:ext cx="4282209" cy="2141105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 flipH="1">
            <a:off x="10112858" y="5390651"/>
            <a:ext cx="1723310" cy="1215899"/>
          </a:xfrm>
          <a:custGeom>
            <a:avLst/>
            <a:gdLst>
              <a:gd name="connsiteX0" fmla="*/ 1789670 w 1919895"/>
              <a:gd name="connsiteY0" fmla="*/ 0 h 1215899"/>
              <a:gd name="connsiteX1" fmla="*/ 1760945 w 1919895"/>
              <a:gd name="connsiteY1" fmla="*/ 1091535 h 1215899"/>
              <a:gd name="connsiteX2" fmla="*/ 209817 w 1919895"/>
              <a:gd name="connsiteY2" fmla="*/ 1115473 h 1215899"/>
              <a:gd name="connsiteX3" fmla="*/ 56619 w 1919895"/>
              <a:gd name="connsiteY3" fmla="*/ 411720 h 121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895" h="1215899">
                <a:moveTo>
                  <a:pt x="1789670" y="0"/>
                </a:moveTo>
                <a:cubicBezTo>
                  <a:pt x="1906962" y="452811"/>
                  <a:pt x="2024254" y="905623"/>
                  <a:pt x="1760945" y="1091535"/>
                </a:cubicBezTo>
                <a:cubicBezTo>
                  <a:pt x="1497636" y="1277447"/>
                  <a:pt x="493871" y="1228775"/>
                  <a:pt x="209817" y="1115473"/>
                </a:cubicBezTo>
                <a:cubicBezTo>
                  <a:pt x="-74237" y="1002171"/>
                  <a:pt x="-8809" y="706945"/>
                  <a:pt x="56619" y="41172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12700" algn="ctr" rotWithShape="0">
              <a:srgbClr val="C00000">
                <a:alpha val="46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eform 6"/>
          <p:cNvSpPr/>
          <p:nvPr/>
        </p:nvSpPr>
        <p:spPr>
          <a:xfrm>
            <a:off x="8052279" y="5409801"/>
            <a:ext cx="1905585" cy="1159848"/>
          </a:xfrm>
          <a:custGeom>
            <a:avLst/>
            <a:gdLst>
              <a:gd name="connsiteX0" fmla="*/ 1905585 w 1905585"/>
              <a:gd name="connsiteY0" fmla="*/ 0 h 1159848"/>
              <a:gd name="connsiteX1" fmla="*/ 1493866 w 1905585"/>
              <a:gd name="connsiteY1" fmla="*/ 1000574 h 1159848"/>
              <a:gd name="connsiteX2" fmla="*/ 206046 w 1905585"/>
              <a:gd name="connsiteY2" fmla="*/ 1105897 h 1159848"/>
              <a:gd name="connsiteX3" fmla="*/ 19336 w 1905585"/>
              <a:gd name="connsiteY3" fmla="*/ 473956 h 11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585" h="1159848">
                <a:moveTo>
                  <a:pt x="1905585" y="0"/>
                </a:moveTo>
                <a:cubicBezTo>
                  <a:pt x="1841353" y="408129"/>
                  <a:pt x="1777122" y="816258"/>
                  <a:pt x="1493866" y="1000574"/>
                </a:cubicBezTo>
                <a:cubicBezTo>
                  <a:pt x="1210609" y="1184890"/>
                  <a:pt x="451801" y="1193667"/>
                  <a:pt x="206046" y="1105897"/>
                </a:cubicBezTo>
                <a:cubicBezTo>
                  <a:pt x="-39709" y="1018127"/>
                  <a:pt x="-10187" y="746041"/>
                  <a:pt x="19336" y="473956"/>
                </a:cubicBez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508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739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5292-66DF-477C-8DE6-E6C8483A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Finite-Time Lyapunov Exponent (FTLE)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79F445-0384-4E0D-AC0D-A315D18B99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4425" y="1475581"/>
                <a:ext cx="8672509" cy="5400000"/>
              </a:xfrm>
            </p:spPr>
            <p:txBody>
              <a:bodyPr/>
              <a:lstStyle/>
              <a:p>
                <a:r>
                  <a:rPr lang="en-US" dirty="0"/>
                  <a:t>Spread of pathlines after advection time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Measure by gradient of flow map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𝛻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FTLE: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den>
                    </m:f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sSubSup>
                                  <m:sSub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1" i="1"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b="1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endParaRPr lang="en-GB" b="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GB" b="0" dirty="0"/>
              </a:p>
              <a:p>
                <a:r>
                  <a:rPr lang="en-US" dirty="0">
                    <a:solidFill>
                      <a:srgbClr val="004FCE"/>
                    </a:solidFill>
                  </a:rPr>
                  <a:t>Ridges</a:t>
                </a:r>
                <a:r>
                  <a:rPr lang="en-US" dirty="0"/>
                  <a:t> indicate separating structures</a:t>
                </a:r>
              </a:p>
              <a:p>
                <a:pPr lvl="1"/>
                <a:r>
                  <a:rPr lang="en-US" dirty="0"/>
                  <a:t>Lagrangian coherent structures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79F445-0384-4E0D-AC0D-A315D18B9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4425" y="1475581"/>
                <a:ext cx="8672509" cy="5400000"/>
              </a:xfrm>
              <a:blipFill>
                <a:blip r:embed="rId2"/>
                <a:stretch>
                  <a:fillRect l="-914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11" descr="A picture containing blue, monitor, indoor&#10;&#10;Description automatically generated">
            <a:extLst>
              <a:ext uri="{FF2B5EF4-FFF2-40B4-BE49-F238E27FC236}">
                <a16:creationId xmlns:a16="http://schemas.microsoft.com/office/drawing/2014/main" id="{E7DB6D17-6A33-4880-9A6A-FA523DC0830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412" y="3725187"/>
            <a:ext cx="6300788" cy="3150394"/>
          </a:xfr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4C9AD6-47B0-4B92-B1C1-5C6CAE450B2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10406176" y="3609041"/>
            <a:ext cx="128198" cy="4919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624EB4-E975-499D-BB73-F44C915736E5}"/>
              </a:ext>
            </a:extLst>
          </p:cNvPr>
          <p:cNvSpPr txBox="1"/>
          <p:nvPr/>
        </p:nvSpPr>
        <p:spPr>
          <a:xfrm>
            <a:off x="10155360" y="3211368"/>
            <a:ext cx="758028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FCE"/>
                </a:solidFill>
              </a:rPr>
              <a:t>Ridge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083DA8-3B08-4DC5-A61A-372E4EC1DCFD}"/>
              </a:ext>
            </a:extLst>
          </p:cNvPr>
          <p:cNvSpPr/>
          <p:nvPr/>
        </p:nvSpPr>
        <p:spPr>
          <a:xfrm>
            <a:off x="8534400" y="1961979"/>
            <a:ext cx="3942080" cy="352287"/>
          </a:xfrm>
          <a:custGeom>
            <a:avLst/>
            <a:gdLst>
              <a:gd name="connsiteX0" fmla="*/ 0 w 3942080"/>
              <a:gd name="connsiteY0" fmla="*/ 311574 h 352287"/>
              <a:gd name="connsiteX1" fmla="*/ 2682240 w 3942080"/>
              <a:gd name="connsiteY1" fmla="*/ 325120 h 352287"/>
              <a:gd name="connsiteX2" fmla="*/ 3942080 w 3942080"/>
              <a:gd name="connsiteY2" fmla="*/ 0 h 35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42080" h="352287">
                <a:moveTo>
                  <a:pt x="0" y="311574"/>
                </a:moveTo>
                <a:cubicBezTo>
                  <a:pt x="1012613" y="344311"/>
                  <a:pt x="2025227" y="377049"/>
                  <a:pt x="2682240" y="325120"/>
                </a:cubicBezTo>
                <a:cubicBezTo>
                  <a:pt x="3339253" y="273191"/>
                  <a:pt x="3640666" y="136595"/>
                  <a:pt x="3942080" y="0"/>
                </a:cubicBezTo>
              </a:path>
            </a:pathLst>
          </a:cu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071F3B1-C2B2-487C-AF73-912AC237FDFB}"/>
              </a:ext>
            </a:extLst>
          </p:cNvPr>
          <p:cNvSpPr/>
          <p:nvPr/>
        </p:nvSpPr>
        <p:spPr>
          <a:xfrm flipV="1">
            <a:off x="8534400" y="2591593"/>
            <a:ext cx="3942080" cy="375787"/>
          </a:xfrm>
          <a:custGeom>
            <a:avLst/>
            <a:gdLst>
              <a:gd name="connsiteX0" fmla="*/ 0 w 3942080"/>
              <a:gd name="connsiteY0" fmla="*/ 311574 h 352287"/>
              <a:gd name="connsiteX1" fmla="*/ 2682240 w 3942080"/>
              <a:gd name="connsiteY1" fmla="*/ 325120 h 352287"/>
              <a:gd name="connsiteX2" fmla="*/ 3942080 w 3942080"/>
              <a:gd name="connsiteY2" fmla="*/ 0 h 35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42080" h="352287">
                <a:moveTo>
                  <a:pt x="0" y="311574"/>
                </a:moveTo>
                <a:cubicBezTo>
                  <a:pt x="1012613" y="344311"/>
                  <a:pt x="2025227" y="377049"/>
                  <a:pt x="2682240" y="325120"/>
                </a:cubicBezTo>
                <a:cubicBezTo>
                  <a:pt x="3339253" y="273191"/>
                  <a:pt x="3640666" y="136595"/>
                  <a:pt x="3942080" y="0"/>
                </a:cubicBezTo>
              </a:path>
            </a:pathLst>
          </a:cu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21FE5BF-42A5-44E5-A5D7-87B8D10C94E8}"/>
                  </a:ext>
                </a:extLst>
              </p:cNvPr>
              <p:cNvSpPr/>
              <p:nvPr/>
            </p:nvSpPr>
            <p:spPr>
              <a:xfrm>
                <a:off x="8101519" y="2193920"/>
                <a:ext cx="501483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21FE5BF-42A5-44E5-A5D7-87B8D10C9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519" y="2193920"/>
                <a:ext cx="501483" cy="3976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1986DF-3FB0-415F-9F3B-F8C836BF4BFD}"/>
              </a:ext>
            </a:extLst>
          </p:cNvPr>
          <p:cNvCxnSpPr>
            <a:cxnSpLocks/>
            <a:stCxn id="18" idx="0"/>
            <a:endCxn id="17" idx="0"/>
          </p:cNvCxnSpPr>
          <p:nvPr/>
        </p:nvCxnSpPr>
        <p:spPr>
          <a:xfrm flipV="1">
            <a:off x="8534400" y="2273553"/>
            <a:ext cx="0" cy="361469"/>
          </a:xfrm>
          <a:prstGeom prst="straightConnector1">
            <a:avLst/>
          </a:prstGeom>
          <a:ln w="127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4489DBF-88EA-4A2F-9D0E-1DD4D23A3F95}"/>
                  </a:ext>
                </a:extLst>
              </p:cNvPr>
              <p:cNvSpPr/>
              <p:nvPr/>
            </p:nvSpPr>
            <p:spPr>
              <a:xfrm>
                <a:off x="12034500" y="1601845"/>
                <a:ext cx="883960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4489DBF-88EA-4A2F-9D0E-1DD4D23A3F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4500" y="1601845"/>
                <a:ext cx="883960" cy="3976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9C9273E-DCDE-43F5-9729-B367BAFD7991}"/>
                  </a:ext>
                </a:extLst>
              </p:cNvPr>
              <p:cNvSpPr/>
              <p:nvPr/>
            </p:nvSpPr>
            <p:spPr>
              <a:xfrm>
                <a:off x="8339681" y="2528317"/>
                <a:ext cx="457625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9C9273E-DCDE-43F5-9729-B367BAFD79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681" y="2528317"/>
                <a:ext cx="457625" cy="3976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BD76FF4-B928-448A-A3CB-0BF8A448A9B3}"/>
                  </a:ext>
                </a:extLst>
              </p:cNvPr>
              <p:cNvSpPr/>
              <p:nvPr/>
            </p:nvSpPr>
            <p:spPr>
              <a:xfrm>
                <a:off x="8471342" y="2245148"/>
                <a:ext cx="388568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BD76FF4-B928-448A-A3CB-0BF8A448A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342" y="2245148"/>
                <a:ext cx="388568" cy="3976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5DD8B68-9B0A-4228-AEED-D7739743F9C5}"/>
                  </a:ext>
                </a:extLst>
              </p:cNvPr>
              <p:cNvSpPr/>
              <p:nvPr/>
            </p:nvSpPr>
            <p:spPr>
              <a:xfrm>
                <a:off x="8339681" y="1949932"/>
                <a:ext cx="457625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5DD8B68-9B0A-4228-AEED-D7739743F9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681" y="1949932"/>
                <a:ext cx="457625" cy="3976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E245E3-B6A2-4960-8482-37F6C5D040DA}"/>
                  </a:ext>
                </a:extLst>
              </p:cNvPr>
              <p:cNvSpPr/>
              <p:nvPr/>
            </p:nvSpPr>
            <p:spPr>
              <a:xfrm>
                <a:off x="12034500" y="2861154"/>
                <a:ext cx="883960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E245E3-B6A2-4960-8482-37F6C5D04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4500" y="2861154"/>
                <a:ext cx="883960" cy="3976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528B72-90FB-4A67-8B2A-F82698D36928}"/>
              </a:ext>
            </a:extLst>
          </p:cNvPr>
          <p:cNvCxnSpPr>
            <a:cxnSpLocks/>
          </p:cNvCxnSpPr>
          <p:nvPr/>
        </p:nvCxnSpPr>
        <p:spPr>
          <a:xfrm flipV="1">
            <a:off x="12476480" y="1961980"/>
            <a:ext cx="0" cy="1005400"/>
          </a:xfrm>
          <a:prstGeom prst="straightConnector1">
            <a:avLst/>
          </a:prstGeom>
          <a:ln w="127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91DC88A-DC21-4767-8B04-546C149F3ABC}"/>
                  </a:ext>
                </a:extLst>
              </p:cNvPr>
              <p:cNvSpPr/>
              <p:nvPr/>
            </p:nvSpPr>
            <p:spPr>
              <a:xfrm>
                <a:off x="12413649" y="2261153"/>
                <a:ext cx="400366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91DC88A-DC21-4767-8B04-546C149F3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3649" y="2261153"/>
                <a:ext cx="400366" cy="3976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0">
            <a:extLst>
              <a:ext uri="{FF2B5EF4-FFF2-40B4-BE49-F238E27FC236}">
                <a16:creationId xmlns:a16="http://schemas.microsoft.com/office/drawing/2014/main" id="{86F5289F-4F8A-4DB5-9D7C-E23F9AAB8AB5}"/>
              </a:ext>
            </a:extLst>
          </p:cNvPr>
          <p:cNvSpPr/>
          <p:nvPr/>
        </p:nvSpPr>
        <p:spPr>
          <a:xfrm flipH="1">
            <a:off x="10406175" y="4376546"/>
            <a:ext cx="2341237" cy="2189615"/>
          </a:xfrm>
          <a:custGeom>
            <a:avLst/>
            <a:gdLst>
              <a:gd name="connsiteX0" fmla="*/ 1789670 w 1919895"/>
              <a:gd name="connsiteY0" fmla="*/ 0 h 1215899"/>
              <a:gd name="connsiteX1" fmla="*/ 1760945 w 1919895"/>
              <a:gd name="connsiteY1" fmla="*/ 1091535 h 1215899"/>
              <a:gd name="connsiteX2" fmla="*/ 209817 w 1919895"/>
              <a:gd name="connsiteY2" fmla="*/ 1115473 h 1215899"/>
              <a:gd name="connsiteX3" fmla="*/ 56619 w 1919895"/>
              <a:gd name="connsiteY3" fmla="*/ 411720 h 121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895" h="1215899">
                <a:moveTo>
                  <a:pt x="1789670" y="0"/>
                </a:moveTo>
                <a:cubicBezTo>
                  <a:pt x="1906962" y="452811"/>
                  <a:pt x="2024254" y="905623"/>
                  <a:pt x="1760945" y="1091535"/>
                </a:cubicBezTo>
                <a:cubicBezTo>
                  <a:pt x="1497636" y="1277447"/>
                  <a:pt x="493871" y="1228775"/>
                  <a:pt x="209817" y="1115473"/>
                </a:cubicBezTo>
                <a:cubicBezTo>
                  <a:pt x="-74237" y="1002171"/>
                  <a:pt x="-8809" y="706945"/>
                  <a:pt x="56619" y="41172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12700" algn="ctr" rotWithShape="0">
              <a:srgbClr val="C00000">
                <a:alpha val="46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7AE10D28-C5CA-4B90-B80F-991105105D91}"/>
              </a:ext>
            </a:extLst>
          </p:cNvPr>
          <p:cNvSpPr/>
          <p:nvPr/>
        </p:nvSpPr>
        <p:spPr>
          <a:xfrm>
            <a:off x="7612499" y="4418885"/>
            <a:ext cx="2588870" cy="2088677"/>
          </a:xfrm>
          <a:custGeom>
            <a:avLst/>
            <a:gdLst>
              <a:gd name="connsiteX0" fmla="*/ 1905585 w 1905585"/>
              <a:gd name="connsiteY0" fmla="*/ 0 h 1159848"/>
              <a:gd name="connsiteX1" fmla="*/ 1493866 w 1905585"/>
              <a:gd name="connsiteY1" fmla="*/ 1000574 h 1159848"/>
              <a:gd name="connsiteX2" fmla="*/ 206046 w 1905585"/>
              <a:gd name="connsiteY2" fmla="*/ 1105897 h 1159848"/>
              <a:gd name="connsiteX3" fmla="*/ 19336 w 1905585"/>
              <a:gd name="connsiteY3" fmla="*/ 473956 h 11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585" h="1159848">
                <a:moveTo>
                  <a:pt x="1905585" y="0"/>
                </a:moveTo>
                <a:cubicBezTo>
                  <a:pt x="1841353" y="408129"/>
                  <a:pt x="1777122" y="816258"/>
                  <a:pt x="1493866" y="1000574"/>
                </a:cubicBezTo>
                <a:cubicBezTo>
                  <a:pt x="1210609" y="1184890"/>
                  <a:pt x="451801" y="1193667"/>
                  <a:pt x="206046" y="1105897"/>
                </a:cubicBezTo>
                <a:cubicBezTo>
                  <a:pt x="-39709" y="1018127"/>
                  <a:pt x="-10187" y="746041"/>
                  <a:pt x="19336" y="473956"/>
                </a:cubicBez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508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002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5292-66DF-477C-8DE6-E6C8483A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Lagrangian Coherent Structures (LCS)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9F445-0384-4E0D-AC0D-A315D18B9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8" y="1475581"/>
            <a:ext cx="8672509" cy="5400000"/>
          </a:xfrm>
        </p:spPr>
        <p:txBody>
          <a:bodyPr>
            <a:normAutofit/>
          </a:bodyPr>
          <a:lstStyle/>
          <a:p>
            <a:r>
              <a:rPr lang="en-US" dirty="0"/>
              <a:t>Lagrangian coherent structures (LCS)</a:t>
            </a:r>
          </a:p>
          <a:p>
            <a:pPr lvl="1"/>
            <a:r>
              <a:rPr lang="en-US" dirty="0"/>
              <a:t>Separate particles in time-dependent flow</a:t>
            </a:r>
          </a:p>
          <a:p>
            <a:pPr lvl="2">
              <a:buFont typeface="Segoe UI" panose="020B0502040204020203" pitchFamily="34" charset="0"/>
              <a:buChar char="→"/>
            </a:pPr>
            <a:r>
              <a:rPr lang="en-GB" dirty="0"/>
              <a:t> FTLE ridges</a:t>
            </a:r>
            <a:endParaRPr lang="en-US" dirty="0"/>
          </a:p>
          <a:p>
            <a:pPr lvl="1"/>
            <a:r>
              <a:rPr lang="en-US" dirty="0"/>
              <a:t>Advect with the flow</a:t>
            </a:r>
          </a:p>
          <a:p>
            <a:pPr lvl="1"/>
            <a:endParaRPr lang="en-US" dirty="0">
              <a:solidFill>
                <a:srgbClr val="C00000"/>
              </a:solidFill>
            </a:endParaRPr>
          </a:p>
          <a:p>
            <a:pPr marL="503971" lvl="1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Hyperbolic trajectories </a:t>
            </a:r>
            <a:r>
              <a:rPr lang="en-US" dirty="0">
                <a:solidFill>
                  <a:srgbClr val="409D53"/>
                </a:solidFill>
              </a:rPr>
              <a:t>(HT)</a:t>
            </a:r>
          </a:p>
          <a:p>
            <a:pPr lvl="1"/>
            <a:r>
              <a:rPr lang="en-US" dirty="0"/>
              <a:t>LCS intersections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07702A-43CB-4340-88AB-3AC94BE9D2A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0428564" y="2107007"/>
            <a:ext cx="2443498" cy="1821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 rot="16200000">
            <a:off x="11736158" y="2588230"/>
            <a:ext cx="2688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>
                <a:solidFill>
                  <a:schemeClr val="bg1">
                    <a:lumMod val="65000"/>
                  </a:schemeClr>
                </a:solidFill>
              </a:rPr>
              <a:t>http://www.scienceclarified.com/Ga-He/Glacier.html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5D8B6F-5887-4505-A0C3-32D3D204385C}"/>
              </a:ext>
            </a:extLst>
          </p:cNvPr>
          <p:cNvSpPr txBox="1"/>
          <p:nvPr/>
        </p:nvSpPr>
        <p:spPr>
          <a:xfrm>
            <a:off x="11107729" y="2824983"/>
            <a:ext cx="542584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LCS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948" y="4161384"/>
            <a:ext cx="4080902" cy="2805620"/>
          </a:xfrm>
          <a:prstGeom prst="rect">
            <a:avLst/>
          </a:prstGeom>
        </p:spPr>
      </p:pic>
      <p:pic>
        <p:nvPicPr>
          <p:cNvPr id="20" name="Content Placeholder 11" descr="A picture containing blue, monitor, indoor&#10;&#10;Description automatically generated">
            <a:extLst>
              <a:ext uri="{FF2B5EF4-FFF2-40B4-BE49-F238E27FC236}">
                <a16:creationId xmlns:a16="http://schemas.microsoft.com/office/drawing/2014/main" id="{E7DB6D17-6A33-4880-9A6A-FA523DC083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40" y="2186675"/>
            <a:ext cx="3544266" cy="177213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4C9AD6-47B0-4B92-B1C1-5C6CAE450B2F}"/>
              </a:ext>
            </a:extLst>
          </p:cNvPr>
          <p:cNvCxnSpPr>
            <a:cxnSpLocks/>
          </p:cNvCxnSpPr>
          <p:nvPr/>
        </p:nvCxnSpPr>
        <p:spPr>
          <a:xfrm flipH="1">
            <a:off x="8764948" y="2126087"/>
            <a:ext cx="129083" cy="273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A624EB4-E975-499D-BB73-F44C915736E5}"/>
              </a:ext>
            </a:extLst>
          </p:cNvPr>
          <p:cNvSpPr txBox="1"/>
          <p:nvPr/>
        </p:nvSpPr>
        <p:spPr>
          <a:xfrm>
            <a:off x="8287166" y="1789002"/>
            <a:ext cx="12137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FCE"/>
                </a:solidFill>
              </a:rPr>
              <a:t>Ridge/LCS</a:t>
            </a:r>
          </a:p>
        </p:txBody>
      </p:sp>
      <p:sp>
        <p:nvSpPr>
          <p:cNvPr id="28" name="Freeform 27"/>
          <p:cNvSpPr/>
          <p:nvPr/>
        </p:nvSpPr>
        <p:spPr>
          <a:xfrm>
            <a:off x="10521358" y="3044251"/>
            <a:ext cx="667947" cy="552995"/>
          </a:xfrm>
          <a:custGeom>
            <a:avLst/>
            <a:gdLst>
              <a:gd name="connsiteX0" fmla="*/ 627017 w 667947"/>
              <a:gd name="connsiteY0" fmla="*/ 552995 h 552995"/>
              <a:gd name="connsiteX1" fmla="*/ 600891 w 667947"/>
              <a:gd name="connsiteY1" fmla="*/ 182880 h 552995"/>
              <a:gd name="connsiteX2" fmla="*/ 0 w 667947"/>
              <a:gd name="connsiteY2" fmla="*/ 0 h 55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947" h="552995">
                <a:moveTo>
                  <a:pt x="627017" y="552995"/>
                </a:moveTo>
                <a:cubicBezTo>
                  <a:pt x="666205" y="414020"/>
                  <a:pt x="705394" y="275046"/>
                  <a:pt x="600891" y="182880"/>
                </a:cubicBezTo>
                <a:cubicBezTo>
                  <a:pt x="496388" y="90714"/>
                  <a:pt x="48623" y="7983"/>
                  <a:pt x="0" y="0"/>
                </a:cubicBezTo>
              </a:path>
            </a:pathLst>
          </a:cu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reeform 30"/>
          <p:cNvSpPr/>
          <p:nvPr/>
        </p:nvSpPr>
        <p:spPr>
          <a:xfrm>
            <a:off x="11430000" y="2542903"/>
            <a:ext cx="635727" cy="1027611"/>
          </a:xfrm>
          <a:custGeom>
            <a:avLst/>
            <a:gdLst>
              <a:gd name="connsiteX0" fmla="*/ 0 w 635727"/>
              <a:gd name="connsiteY0" fmla="*/ 1027611 h 1027611"/>
              <a:gd name="connsiteX1" fmla="*/ 235131 w 635727"/>
              <a:gd name="connsiteY1" fmla="*/ 544286 h 1027611"/>
              <a:gd name="connsiteX2" fmla="*/ 635726 w 635727"/>
              <a:gd name="connsiteY2" fmla="*/ 235131 h 1027611"/>
              <a:gd name="connsiteX3" fmla="*/ 230777 w 635727"/>
              <a:gd name="connsiteY3" fmla="*/ 0 h 102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727" h="1027611">
                <a:moveTo>
                  <a:pt x="0" y="1027611"/>
                </a:moveTo>
                <a:cubicBezTo>
                  <a:pt x="64588" y="851988"/>
                  <a:pt x="129177" y="676366"/>
                  <a:pt x="235131" y="544286"/>
                </a:cubicBezTo>
                <a:cubicBezTo>
                  <a:pt x="341085" y="412206"/>
                  <a:pt x="636452" y="325845"/>
                  <a:pt x="635726" y="235131"/>
                </a:cubicBezTo>
                <a:cubicBezTo>
                  <a:pt x="635000" y="144417"/>
                  <a:pt x="432888" y="72208"/>
                  <a:pt x="230777" y="0"/>
                </a:cubicBezTo>
              </a:path>
            </a:pathLst>
          </a:cu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Freeform 31"/>
          <p:cNvSpPr/>
          <p:nvPr/>
        </p:nvSpPr>
        <p:spPr>
          <a:xfrm>
            <a:off x="11621589" y="2616926"/>
            <a:ext cx="621554" cy="962297"/>
          </a:xfrm>
          <a:custGeom>
            <a:avLst/>
            <a:gdLst>
              <a:gd name="connsiteX0" fmla="*/ 0 w 621554"/>
              <a:gd name="connsiteY0" fmla="*/ 962297 h 962297"/>
              <a:gd name="connsiteX1" fmla="*/ 182880 w 621554"/>
              <a:gd name="connsiteY1" fmla="*/ 478971 h 962297"/>
              <a:gd name="connsiteX2" fmla="*/ 609600 w 621554"/>
              <a:gd name="connsiteY2" fmla="*/ 165463 h 962297"/>
              <a:gd name="connsiteX3" fmla="*/ 461554 w 621554"/>
              <a:gd name="connsiteY3" fmla="*/ 0 h 96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554" h="962297">
                <a:moveTo>
                  <a:pt x="0" y="962297"/>
                </a:moveTo>
                <a:cubicBezTo>
                  <a:pt x="40640" y="787037"/>
                  <a:pt x="81280" y="611777"/>
                  <a:pt x="182880" y="478971"/>
                </a:cubicBezTo>
                <a:cubicBezTo>
                  <a:pt x="284480" y="346165"/>
                  <a:pt x="563154" y="245291"/>
                  <a:pt x="609600" y="165463"/>
                </a:cubicBezTo>
                <a:cubicBezTo>
                  <a:pt x="656046" y="85635"/>
                  <a:pt x="558800" y="42817"/>
                  <a:pt x="461554" y="0"/>
                </a:cubicBezTo>
              </a:path>
            </a:pathLst>
          </a:cu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eform 5"/>
          <p:cNvSpPr/>
          <p:nvPr/>
        </p:nvSpPr>
        <p:spPr>
          <a:xfrm>
            <a:off x="11264629" y="3222656"/>
            <a:ext cx="110338" cy="440267"/>
          </a:xfrm>
          <a:custGeom>
            <a:avLst/>
            <a:gdLst>
              <a:gd name="connsiteX0" fmla="*/ 110338 w 110338"/>
              <a:gd name="connsiteY0" fmla="*/ 0 h 440267"/>
              <a:gd name="connsiteX1" fmla="*/ 17204 w 110338"/>
              <a:gd name="connsiteY1" fmla="*/ 101600 h 440267"/>
              <a:gd name="connsiteX2" fmla="*/ 271 w 110338"/>
              <a:gd name="connsiteY2" fmla="*/ 440267 h 44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38" h="440267">
                <a:moveTo>
                  <a:pt x="110338" y="0"/>
                </a:moveTo>
                <a:cubicBezTo>
                  <a:pt x="72943" y="14111"/>
                  <a:pt x="35548" y="28222"/>
                  <a:pt x="17204" y="101600"/>
                </a:cubicBezTo>
                <a:cubicBezTo>
                  <a:pt x="-1140" y="174978"/>
                  <a:pt x="-435" y="307622"/>
                  <a:pt x="271" y="440267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127D8C3F-F7E8-4CF2-9DA4-3ECD76D93058}"/>
              </a:ext>
            </a:extLst>
          </p:cNvPr>
          <p:cNvSpPr/>
          <p:nvPr/>
        </p:nvSpPr>
        <p:spPr>
          <a:xfrm flipH="1">
            <a:off x="8799420" y="2715677"/>
            <a:ext cx="1275221" cy="1001370"/>
          </a:xfrm>
          <a:custGeom>
            <a:avLst/>
            <a:gdLst>
              <a:gd name="connsiteX0" fmla="*/ 1789670 w 1919895"/>
              <a:gd name="connsiteY0" fmla="*/ 0 h 1215899"/>
              <a:gd name="connsiteX1" fmla="*/ 1760945 w 1919895"/>
              <a:gd name="connsiteY1" fmla="*/ 1091535 h 1215899"/>
              <a:gd name="connsiteX2" fmla="*/ 209817 w 1919895"/>
              <a:gd name="connsiteY2" fmla="*/ 1115473 h 1215899"/>
              <a:gd name="connsiteX3" fmla="*/ 56619 w 1919895"/>
              <a:gd name="connsiteY3" fmla="*/ 411720 h 121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895" h="1215899">
                <a:moveTo>
                  <a:pt x="1789670" y="0"/>
                </a:moveTo>
                <a:cubicBezTo>
                  <a:pt x="1906962" y="452811"/>
                  <a:pt x="2024254" y="905623"/>
                  <a:pt x="1760945" y="1091535"/>
                </a:cubicBezTo>
                <a:cubicBezTo>
                  <a:pt x="1497636" y="1277447"/>
                  <a:pt x="493871" y="1228775"/>
                  <a:pt x="209817" y="1115473"/>
                </a:cubicBezTo>
                <a:cubicBezTo>
                  <a:pt x="-74237" y="1002171"/>
                  <a:pt x="-8809" y="706945"/>
                  <a:pt x="56619" y="41172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12700" algn="ctr" rotWithShape="0">
              <a:srgbClr val="C00000">
                <a:alpha val="46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52EF224-4D14-4948-B967-E360E45E75B8}"/>
              </a:ext>
            </a:extLst>
          </p:cNvPr>
          <p:cNvSpPr/>
          <p:nvPr/>
        </p:nvSpPr>
        <p:spPr>
          <a:xfrm>
            <a:off x="7171451" y="2738758"/>
            <a:ext cx="1410101" cy="955208"/>
          </a:xfrm>
          <a:custGeom>
            <a:avLst/>
            <a:gdLst>
              <a:gd name="connsiteX0" fmla="*/ 1905585 w 1905585"/>
              <a:gd name="connsiteY0" fmla="*/ 0 h 1159848"/>
              <a:gd name="connsiteX1" fmla="*/ 1493866 w 1905585"/>
              <a:gd name="connsiteY1" fmla="*/ 1000574 h 1159848"/>
              <a:gd name="connsiteX2" fmla="*/ 206046 w 1905585"/>
              <a:gd name="connsiteY2" fmla="*/ 1105897 h 1159848"/>
              <a:gd name="connsiteX3" fmla="*/ 19336 w 1905585"/>
              <a:gd name="connsiteY3" fmla="*/ 473956 h 11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585" h="1159848">
                <a:moveTo>
                  <a:pt x="1905585" y="0"/>
                </a:moveTo>
                <a:cubicBezTo>
                  <a:pt x="1841353" y="408129"/>
                  <a:pt x="1777122" y="816258"/>
                  <a:pt x="1493866" y="1000574"/>
                </a:cubicBezTo>
                <a:cubicBezTo>
                  <a:pt x="1210609" y="1184890"/>
                  <a:pt x="451801" y="1193667"/>
                  <a:pt x="206046" y="1105897"/>
                </a:cubicBezTo>
                <a:cubicBezTo>
                  <a:pt x="-39709" y="1018127"/>
                  <a:pt x="-10187" y="746041"/>
                  <a:pt x="19336" y="473956"/>
                </a:cubicBez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508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7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47" y="2538826"/>
            <a:ext cx="4750429" cy="326592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198" y="1475581"/>
            <a:ext cx="8206949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Streak</a:t>
            </a:r>
            <a:r>
              <a:rPr lang="en-GB" dirty="0"/>
              <a:t>-Based Vector Field Topology 			     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[Sadlo &amp; Weiskopf 2010,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Ü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ffinger et al. 2013]</a:t>
            </a:r>
            <a:r>
              <a:rPr lang="en-GB" sz="1600" dirty="0"/>
              <a:t> </a:t>
            </a:r>
            <a:endParaRPr lang="en-GB" sz="1600" b="1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Extract </a:t>
            </a:r>
            <a:r>
              <a:rPr lang="en-GB" dirty="0">
                <a:solidFill>
                  <a:srgbClr val="409D53"/>
                </a:solidFill>
              </a:rPr>
              <a:t>hyperbolic trajectory</a:t>
            </a:r>
          </a:p>
          <a:p>
            <a:pPr marL="961171" lvl="1" indent="-457200">
              <a:buFont typeface="+mj-lt"/>
              <a:buAutoNum type="alphaLcPeriod"/>
            </a:pPr>
            <a:r>
              <a:rPr lang="en-GB" dirty="0"/>
              <a:t>LCS intersections: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FTLE ridges </a:t>
            </a:r>
            <a:r>
              <a:rPr lang="en-US" dirty="0"/>
              <a:t>forward/</a:t>
            </a:r>
            <a:r>
              <a:rPr lang="en-GB" dirty="0"/>
              <a:t>reverse time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Bachthaler et al. 2012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  <a:p>
            <a:pPr lvl="2"/>
            <a:r>
              <a:rPr lang="en-GB" dirty="0"/>
              <a:t>Computationally expensive</a:t>
            </a:r>
          </a:p>
          <a:p>
            <a:pPr marL="961171" lvl="1" indent="-457200">
              <a:buFont typeface="+mj-lt"/>
              <a:buAutoNum type="alphaLcPeriod"/>
            </a:pPr>
            <a:r>
              <a:rPr lang="en-GB" dirty="0"/>
              <a:t>2D: Bifurcation line in space-time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[Machado et al. 2016]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Seed streak manifolds along HT in </a:t>
            </a:r>
            <a:r>
              <a:rPr lang="en-US" dirty="0">
                <a:solidFill>
                  <a:srgbClr val="5E80B2"/>
                </a:solidFill>
              </a:rPr>
              <a:t>forward</a:t>
            </a:r>
            <a:r>
              <a:rPr lang="en-US" dirty="0"/>
              <a:t>/</a:t>
            </a:r>
            <a:r>
              <a:rPr lang="en-GB" dirty="0">
                <a:solidFill>
                  <a:srgbClr val="C00000"/>
                </a:solidFill>
              </a:rPr>
              <a:t>reverse</a:t>
            </a:r>
            <a:r>
              <a:rPr lang="en-GB" dirty="0"/>
              <a:t> time</a:t>
            </a:r>
          </a:p>
          <a:p>
            <a:endParaRPr lang="en-GB" dirty="0"/>
          </a:p>
          <a:p>
            <a:r>
              <a:rPr lang="en-GB" dirty="0"/>
              <a:t>Bifurcation line</a:t>
            </a:r>
          </a:p>
          <a:p>
            <a:pPr lvl="1"/>
            <a:r>
              <a:rPr lang="en-GB" dirty="0"/>
              <a:t>Separating 3D streamline </a:t>
            </a:r>
          </a:p>
          <a:p>
            <a:pPr lvl="1"/>
            <a:r>
              <a:rPr lang="en-GB" dirty="0"/>
              <a:t>Extraction in space-time </a:t>
            </a:r>
          </a:p>
          <a:p>
            <a:pPr lvl="2"/>
            <a:r>
              <a:rPr lang="en-GB" dirty="0"/>
              <a:t>Parallel vectors operator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Streak</a:t>
            </a:r>
            <a:r>
              <a:rPr lang="en-GB" dirty="0"/>
              <a:t>-Based Vector Field Topology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07B39F-9AC8-4FCB-B4D4-29041A77AEF8}"/>
              </a:ext>
            </a:extLst>
          </p:cNvPr>
          <p:cNvCxnSpPr>
            <a:cxnSpLocks/>
          </p:cNvCxnSpPr>
          <p:nvPr/>
        </p:nvCxnSpPr>
        <p:spPr>
          <a:xfrm>
            <a:off x="8576670" y="4812970"/>
            <a:ext cx="683335" cy="241232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5B41B3-25B4-44C1-8433-7863B7F18FD1}"/>
              </a:ext>
            </a:extLst>
          </p:cNvPr>
          <p:cNvSpPr txBox="1"/>
          <p:nvPr/>
        </p:nvSpPr>
        <p:spPr>
          <a:xfrm rot="1166649">
            <a:off x="8594414" y="4681710"/>
            <a:ext cx="594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1567" y="2187976"/>
            <a:ext cx="1785745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streak manifold</a:t>
            </a:r>
            <a:endParaRPr lang="de-DE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1002140" y="2566878"/>
            <a:ext cx="842300" cy="577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</p:cNvCxnSpPr>
          <p:nvPr/>
        </p:nvCxnSpPr>
        <p:spPr>
          <a:xfrm flipH="1">
            <a:off x="11546345" y="2585649"/>
            <a:ext cx="298095" cy="847018"/>
          </a:xfrm>
          <a:prstGeom prst="straightConnector1">
            <a:avLst/>
          </a:prstGeom>
          <a:ln w="28575">
            <a:solidFill>
              <a:srgbClr val="5E80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749115" y="5832798"/>
            <a:ext cx="1238929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FTLE ridge</a:t>
            </a:r>
            <a:endParaRPr lang="de-DE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11368580" y="4645348"/>
            <a:ext cx="856019" cy="1187450"/>
          </a:xfrm>
          <a:prstGeom prst="straightConnector1">
            <a:avLst/>
          </a:prstGeom>
          <a:ln w="28575">
            <a:solidFill>
              <a:srgbClr val="1557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301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118" y="2844978"/>
            <a:ext cx="474483" cy="304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C117C2-E119-4365-AF28-F080A08B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Vectors Operator (PV)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[Peikert &amp; Roth 1999]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C1E530-9E7D-46E0-9BB1-01D5B3D140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99" y="1475581"/>
                <a:ext cx="7067228" cy="5400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Loci where two vector fields are parallel</a:t>
                </a:r>
              </a:p>
              <a:p>
                <a:pPr lvl="1"/>
                <a:r>
                  <a:rPr lang="en-US" dirty="0"/>
                  <a:t>Steady 3D vector fields only</a:t>
                </a:r>
              </a:p>
              <a:p>
                <a:pPr lvl="1">
                  <a:buFont typeface="Segoe UI" panose="020B0502040204020203" pitchFamily="34" charset="0"/>
                  <a:buChar char="→"/>
                </a:pPr>
                <a:r>
                  <a:rPr lang="en-US" dirty="0"/>
                  <a:t> 2D time-dependent in space-time</a:t>
                </a:r>
              </a:p>
              <a:p>
                <a:pPr lvl="1">
                  <a:buFont typeface="Segoe UI" panose="020B0502040204020203" pitchFamily="34" charset="0"/>
                  <a:buChar char="→"/>
                </a:pPr>
                <a:endParaRPr lang="en-US" dirty="0"/>
              </a:p>
              <a:p>
                <a:r>
                  <a:rPr lang="en-US" dirty="0"/>
                  <a:t>Extraction of bifurcation lines </a:t>
                </a:r>
              </a:p>
              <a:p>
                <a:pPr lvl="1"/>
                <a:r>
                  <a:rPr lang="en-GB" dirty="0"/>
                  <a:t>Vortex core criterion (SH)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[Sujudi and Haimes 1995]</a:t>
                </a:r>
                <a:r>
                  <a:rPr lang="en-GB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&lt;0</m:t>
                        </m:r>
                      </m:e>
                    </m:func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Velocity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GB" dirty="0"/>
                  <a:t> parallel acceleration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r>
                  <a:rPr lang="en-GB" dirty="0"/>
                  <a:t>Issue: Curved bifurcation lines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en-GB" b="1" dirty="0"/>
                  <a:t> </a:t>
                </a:r>
                <a:r>
                  <a:rPr lang="en-GB" dirty="0"/>
                  <a:t>not parallel when solution is curved</a:t>
                </a:r>
              </a:p>
              <a:p>
                <a:pPr lvl="1"/>
                <a:r>
                  <a:rPr lang="en-GB" dirty="0"/>
                  <a:t>PV solutions need not be streamlines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Application in 2D space-time implies equivalence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C1E530-9E7D-46E0-9BB1-01D5B3D140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9" y="1475581"/>
                <a:ext cx="7067228" cy="5400000"/>
              </a:xfrm>
              <a:blipFill>
                <a:blip r:embed="rId3"/>
                <a:stretch>
                  <a:fillRect l="-949" t="-19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A9C33E38-81DD-43CC-B074-3AF7F8F8F8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54769" y="4172015"/>
                <a:ext cx="5443807" cy="27035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1986" indent="-251986" algn="l" defTabSz="1007943" rtl="0" eaLnBrk="1" latinLnBrk="0" hangingPunct="1">
                  <a:lnSpc>
                    <a:spcPct val="90000"/>
                  </a:lnSpc>
                  <a:spcBef>
                    <a:spcPts val="1102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75595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259929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763900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267872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771844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2D unsteady vector fields: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∥</m:t>
                      </m:r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⇔</m:t>
                      </m:r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r>
                        <a:rPr lang="en-GB" b="1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det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GB" b="1" i="0" smtClean="0"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  <m:r>
                                      <a:rPr lang="en-GB" b="1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1" i="0" smtClean="0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A9C33E38-81DD-43CC-B074-3AF7F8F8F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769" y="4172015"/>
                <a:ext cx="5443807" cy="2703566"/>
              </a:xfrm>
              <a:prstGeom prst="rect">
                <a:avLst/>
              </a:prstGeom>
              <a:blipFill>
                <a:blip r:embed="rId4"/>
                <a:stretch>
                  <a:fillRect l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32" y="2872548"/>
            <a:ext cx="474483" cy="3047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4C42E86-89C3-4108-9B89-D96E92FCC29A}"/>
              </a:ext>
            </a:extLst>
          </p:cNvPr>
          <p:cNvGrpSpPr/>
          <p:nvPr/>
        </p:nvGrpSpPr>
        <p:grpSpPr>
          <a:xfrm>
            <a:off x="10821845" y="1913997"/>
            <a:ext cx="3295751" cy="3078609"/>
            <a:chOff x="8969945" y="1376608"/>
            <a:chExt cx="3295751" cy="307860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236BA02-41A9-4D0E-9EC1-CA21E11458C1}"/>
                </a:ext>
              </a:extLst>
            </p:cNvPr>
            <p:cNvCxnSpPr/>
            <p:nvPr/>
          </p:nvCxnSpPr>
          <p:spPr>
            <a:xfrm>
              <a:off x="9403160" y="2176002"/>
              <a:ext cx="435197" cy="2638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C392AC-9B8C-4BF8-83E7-330B12D3184D}"/>
                </a:ext>
              </a:extLst>
            </p:cNvPr>
            <p:cNvCxnSpPr/>
            <p:nvPr/>
          </p:nvCxnSpPr>
          <p:spPr>
            <a:xfrm flipV="1">
              <a:off x="9403160" y="1545190"/>
              <a:ext cx="586782" cy="6308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2F851-C71E-4D3A-B920-66E9D57268EA}"/>
                </a:ext>
              </a:extLst>
            </p:cNvPr>
            <p:cNvSpPr/>
            <p:nvPr/>
          </p:nvSpPr>
          <p:spPr>
            <a:xfrm>
              <a:off x="9570767" y="1376608"/>
              <a:ext cx="3225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/>
                <a:t>u</a:t>
              </a:r>
              <a:endParaRPr lang="de-DE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81A4A4-6596-4504-8B6C-BF3C1057507A}"/>
                </a:ext>
              </a:extLst>
            </p:cNvPr>
            <p:cNvSpPr/>
            <p:nvPr/>
          </p:nvSpPr>
          <p:spPr>
            <a:xfrm>
              <a:off x="9393340" y="2239845"/>
              <a:ext cx="3113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/>
                <a:t>a</a:t>
              </a:r>
              <a:endParaRPr lang="de-DE" dirty="0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83CB6395-15D5-4280-917A-0E768BA65907}"/>
                </a:ext>
              </a:extLst>
            </p:cNvPr>
            <p:cNvSpPr/>
            <p:nvPr/>
          </p:nvSpPr>
          <p:spPr>
            <a:xfrm rot="16200000">
              <a:off x="9258520" y="1448040"/>
              <a:ext cx="2718602" cy="3295751"/>
            </a:xfrm>
            <a:prstGeom prst="arc">
              <a:avLst>
                <a:gd name="adj1" fmla="val 16200000"/>
                <a:gd name="adj2" fmla="val 21561517"/>
              </a:avLst>
            </a:prstGeom>
            <a:noFill/>
            <a:ln w="57150">
              <a:solidFill>
                <a:srgbClr val="D911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9360131" y="1969562"/>
            <a:ext cx="0" cy="1651296"/>
          </a:xfrm>
          <a:prstGeom prst="line">
            <a:avLst/>
          </a:prstGeom>
          <a:ln w="57150">
            <a:solidFill>
              <a:srgbClr val="C60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C392AC-9B8C-4BF8-83E7-330B12D3184D}"/>
              </a:ext>
            </a:extLst>
          </p:cNvPr>
          <p:cNvCxnSpPr/>
          <p:nvPr/>
        </p:nvCxnSpPr>
        <p:spPr>
          <a:xfrm flipV="1">
            <a:off x="9230376" y="2632744"/>
            <a:ext cx="0" cy="3994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752F851-C71E-4D3A-B920-66E9D57268EA}"/>
              </a:ext>
            </a:extLst>
          </p:cNvPr>
          <p:cNvSpPr/>
          <p:nvPr/>
        </p:nvSpPr>
        <p:spPr>
          <a:xfrm>
            <a:off x="8842975" y="2723420"/>
            <a:ext cx="3225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u</a:t>
            </a:r>
            <a:endParaRPr lang="de-DE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36BA02-41A9-4D0E-9EC1-CA21E11458C1}"/>
              </a:ext>
            </a:extLst>
          </p:cNvPr>
          <p:cNvCxnSpPr/>
          <p:nvPr/>
        </p:nvCxnSpPr>
        <p:spPr>
          <a:xfrm flipV="1">
            <a:off x="9489885" y="2380128"/>
            <a:ext cx="0" cy="6540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381A4A4-6596-4504-8B6C-BF3C1057507A}"/>
              </a:ext>
            </a:extLst>
          </p:cNvPr>
          <p:cNvSpPr/>
          <p:nvPr/>
        </p:nvSpPr>
        <p:spPr>
          <a:xfrm>
            <a:off x="9491176" y="2750654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a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17DED-C570-49A1-87AC-2C66CB467EF4}"/>
              </a:ext>
            </a:extLst>
          </p:cNvPr>
          <p:cNvSpPr/>
          <p:nvPr/>
        </p:nvSpPr>
        <p:spPr>
          <a:xfrm>
            <a:off x="9217565" y="3697600"/>
            <a:ext cx="1949380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Bifurcation Lines </a:t>
            </a:r>
          </a:p>
        </p:txBody>
      </p:sp>
    </p:spTree>
    <p:extLst>
      <p:ext uri="{BB962C8B-B14F-4D97-AF65-F5344CB8AC3E}">
        <p14:creationId xmlns:p14="http://schemas.microsoft.com/office/powerpoint/2010/main" val="75919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F4DE-6329-416B-849E-2BE38390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448253FE-23D9-4BD0-B56A-A57F0DD4E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00" y="1476000"/>
            <a:ext cx="12960000" cy="5400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F5A7D"/>
                </a:solidFill>
              </a:rPr>
              <a:t>Q1. </a:t>
            </a:r>
            <a:r>
              <a:rPr lang="en-US" dirty="0"/>
              <a:t>Can a vector field always be decomposed in an observer and a steady field?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2F5A7D"/>
                </a:solidFill>
              </a:rPr>
              <a:t>Q2. </a:t>
            </a:r>
            <a:r>
              <a:rPr lang="en-US" dirty="0"/>
              <a:t>Can techniques be transferred from the steady to the time-dependent case?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229962D-E393-4BD7-B264-0C718E2FB902}"/>
              </a:ext>
            </a:extLst>
          </p:cNvPr>
          <p:cNvCxnSpPr>
            <a:cxnSpLocks/>
            <a:stCxn id="41" idx="0"/>
            <a:endCxn id="40" idx="0"/>
          </p:cNvCxnSpPr>
          <p:nvPr/>
        </p:nvCxnSpPr>
        <p:spPr>
          <a:xfrm rot="16200000" flipV="1">
            <a:off x="6717346" y="-991818"/>
            <a:ext cx="15104" cy="10149609"/>
          </a:xfrm>
          <a:prstGeom prst="bentConnector3">
            <a:avLst>
              <a:gd name="adj1" fmla="val 2790678"/>
            </a:avLst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50EA1E7-9D6A-40A7-B8C2-46BA0F5BD5FC}"/>
              </a:ext>
            </a:extLst>
          </p:cNvPr>
          <p:cNvSpPr/>
          <p:nvPr/>
        </p:nvSpPr>
        <p:spPr>
          <a:xfrm>
            <a:off x="6541794" y="3579783"/>
            <a:ext cx="184731" cy="70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74AF3-5F06-45D8-B19B-5844D0228373}"/>
              </a:ext>
            </a:extLst>
          </p:cNvPr>
          <p:cNvSpPr txBox="1"/>
          <p:nvPr/>
        </p:nvSpPr>
        <p:spPr>
          <a:xfrm>
            <a:off x="6192271" y="3299705"/>
            <a:ext cx="13354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Techniques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0509" y="4075435"/>
            <a:ext cx="12960691" cy="2509992"/>
            <a:chOff x="240509" y="4075435"/>
            <a:chExt cx="12960691" cy="250999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6" y="4090539"/>
              <a:ext cx="3079029" cy="21168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18" y="4083248"/>
              <a:ext cx="3131436" cy="215286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40509" y="4075435"/>
              <a:ext cx="12960691" cy="2509992"/>
              <a:chOff x="244863" y="4075435"/>
              <a:chExt cx="12960691" cy="2509992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A3DBFDD-AC50-433F-892E-27CF4F004A2F}"/>
                  </a:ext>
                </a:extLst>
              </p:cNvPr>
              <p:cNvGrpSpPr/>
              <p:nvPr/>
            </p:nvGrpSpPr>
            <p:grpSpPr>
              <a:xfrm>
                <a:off x="244863" y="4075435"/>
                <a:ext cx="12960691" cy="2509992"/>
                <a:chOff x="244863" y="4075435"/>
                <a:chExt cx="12960691" cy="2509992"/>
              </a:xfrm>
            </p:grpSpPr>
            <p:pic>
              <p:nvPicPr>
                <p:cNvPr id="40" name="Picture 39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184136D-8F70-4D65-9EE6-27B85DFDF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63" y="4075435"/>
                  <a:ext cx="2819167" cy="2114375"/>
                </a:xfrm>
                <a:prstGeom prst="rect">
                  <a:avLst/>
                </a:prstGeom>
              </p:spPr>
            </p:pic>
            <p:pic>
              <p:nvPicPr>
                <p:cNvPr id="41" name="Picture 40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1B7B8539-E308-46C6-9927-ED81EE770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02557" y="4090539"/>
                  <a:ext cx="2802997" cy="2102248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946D6C04-56FC-4130-A0CC-F451AD6535F1}"/>
                    </a:ext>
                  </a:extLst>
                </p:cNvPr>
                <p:cNvSpPr txBox="1"/>
                <p:nvPr/>
              </p:nvSpPr>
              <p:spPr>
                <a:xfrm>
                  <a:off x="3035044" y="4721129"/>
                  <a:ext cx="49084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C6F743D2-D249-41D9-B42F-97AFAF358B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9752" y="4737891"/>
                      <a:ext cx="596637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800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C6F743D2-D249-41D9-B42F-97AFAF358BF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9752" y="4737891"/>
                      <a:ext cx="596637" cy="83099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4" name="TextBox 43"/>
                <p:cNvSpPr txBox="1"/>
                <p:nvPr/>
              </p:nvSpPr>
              <p:spPr>
                <a:xfrm>
                  <a:off x="348354" y="6187754"/>
                  <a:ext cx="2562706" cy="397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Time-dependent</a:t>
                  </a:r>
                  <a:endParaRPr lang="de-DE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3796379" y="6187754"/>
                  <a:ext cx="1525657" cy="397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Observer</a:t>
                  </a:r>
                  <a:endParaRPr lang="de-DE" dirty="0"/>
                </a:p>
              </p:txBody>
            </p:sp>
            <p:sp>
              <p:nvSpPr>
                <p:cNvPr id="47" name="Arrow: Left-Right 25">
                  <a:extLst>
                    <a:ext uri="{FF2B5EF4-FFF2-40B4-BE49-F238E27FC236}">
                      <a16:creationId xmlns:a16="http://schemas.microsoft.com/office/drawing/2014/main" id="{C588739A-FF88-4B65-949A-FB20770D1D80}"/>
                    </a:ext>
                  </a:extLst>
                </p:cNvPr>
                <p:cNvSpPr/>
                <p:nvPr/>
              </p:nvSpPr>
              <p:spPr>
                <a:xfrm>
                  <a:off x="9539210" y="4963104"/>
                  <a:ext cx="857128" cy="234335"/>
                </a:xfrm>
                <a:prstGeom prst="left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9" name="Picture 38" descr="Free vector graphic: &lt;strong&gt;Eye, Icon&lt;/strong&gt;, Symbol, Look, Vision ...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2431" y="6257204"/>
                <a:ext cx="562151" cy="290737"/>
              </a:xfrm>
              <a:prstGeom prst="rect">
                <a:avLst/>
              </a:prstGeom>
            </p:spPr>
          </p:pic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01667" y="580420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47817" y="553129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471950" y="5839486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518100" y="5566580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90235" y="5821834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836385" y="554892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0458088" y="582433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10504238" y="555142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10502" y="4658157"/>
              <a:ext cx="2203268" cy="538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94941" y="4570596"/>
              <a:ext cx="2467086" cy="703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Günther et al. 17/18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]</a:t>
              </a:r>
            </a:p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GB" dirty="0" err="1">
                  <a:solidFill>
                    <a:schemeClr val="bg1">
                      <a:lumMod val="50000"/>
                    </a:schemeClr>
                  </a:solidFill>
                </a:rPr>
                <a:t>Hadwiger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 et al. 2019]</a:t>
              </a:r>
              <a:endParaRPr lang="de-D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859986" y="6187754"/>
            <a:ext cx="547570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           Steady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573447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25" y="3682840"/>
            <a:ext cx="5024772" cy="3454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241198" y="1475581"/>
                <a:ext cx="7307681" cy="540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Comparison to streak-based vector field topology</a:t>
                </a:r>
              </a:p>
              <a:p>
                <a:pPr marL="0" indent="0">
                  <a:buNone/>
                </a:pPr>
                <a:r>
                  <a:rPr lang="en-GB" dirty="0">
                    <a:solidFill>
                      <a:srgbClr val="2F5A7D"/>
                    </a:solidFill>
                  </a:rPr>
                  <a:t>1.</a:t>
                </a:r>
                <a:r>
                  <a:rPr lang="en-GB" dirty="0"/>
                  <a:t> HT as </a:t>
                </a:r>
                <a:r>
                  <a:rPr lang="en-GB" dirty="0">
                    <a:solidFill>
                      <a:srgbClr val="409D53"/>
                    </a:solidFill>
                  </a:rPr>
                  <a:t>saddle-type critical point </a:t>
                </a:r>
                <a:r>
                  <a:rPr lang="en-GB" dirty="0"/>
                  <a:t>in steady-field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>
                    <a:solidFill>
                      <a:srgbClr val="DD6C44"/>
                    </a:solidFill>
                  </a:rPr>
                  <a:t>Fitted</a:t>
                </a:r>
                <a:r>
                  <a:rPr lang="en-GB" dirty="0"/>
                  <a:t> to nearby streamlines</a:t>
                </a:r>
              </a:p>
              <a:p>
                <a:pPr marL="503971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8" y="1475581"/>
                <a:ext cx="7307681" cy="5400000"/>
              </a:xfrm>
              <a:blipFill>
                <a:blip r:embed="rId3"/>
                <a:stretch>
                  <a:fillRect l="-1336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Q2. </a:t>
            </a:r>
            <a:r>
              <a:rPr lang="en-GB" dirty="0"/>
              <a:t>Transfer of Techniques: Steady Vector Field Topology</a:t>
            </a:r>
            <a:endParaRPr lang="de-D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E0F5B2-9F20-45FA-8F5C-62A46138E303}"/>
              </a:ext>
            </a:extLst>
          </p:cNvPr>
          <p:cNvCxnSpPr>
            <a:cxnSpLocks/>
          </p:cNvCxnSpPr>
          <p:nvPr/>
        </p:nvCxnSpPr>
        <p:spPr>
          <a:xfrm>
            <a:off x="1348467" y="6033473"/>
            <a:ext cx="683335" cy="241232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37FA8C-4EE1-4F98-B586-D20398C7C766}"/>
              </a:ext>
            </a:extLst>
          </p:cNvPr>
          <p:cNvSpPr txBox="1"/>
          <p:nvPr/>
        </p:nvSpPr>
        <p:spPr>
          <a:xfrm rot="1166649">
            <a:off x="1366211" y="5902213"/>
            <a:ext cx="594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73989" y="5288384"/>
            <a:ext cx="611230" cy="5235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985219" y="1985779"/>
            <a:ext cx="3902092" cy="330122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85219" y="5811965"/>
            <a:ext cx="3902092" cy="83884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11" y="2009334"/>
            <a:ext cx="4749236" cy="46179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1450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241198" y="1475581"/>
                <a:ext cx="7307681" cy="540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Comparison to streak-based vector field topology</a:t>
                </a:r>
              </a:p>
              <a:p>
                <a:pPr marL="0" indent="0">
                  <a:buNone/>
                </a:pPr>
                <a:r>
                  <a:rPr lang="en-GB" dirty="0">
                    <a:solidFill>
                      <a:srgbClr val="2F5A7D"/>
                    </a:solidFill>
                  </a:rPr>
                  <a:t>2.</a:t>
                </a:r>
                <a:r>
                  <a:rPr lang="en-GB" dirty="0"/>
                  <a:t> Invariant manifolds </a:t>
                </a:r>
              </a:p>
              <a:p>
                <a:pPr lvl="1"/>
                <a:r>
                  <a:rPr lang="en-GB" dirty="0">
                    <a:solidFill>
                      <a:srgbClr val="944500"/>
                    </a:solidFill>
                  </a:rPr>
                  <a:t>HT</a:t>
                </a:r>
                <a:r>
                  <a:rPr lang="en-GB" dirty="0"/>
                  <a:t>: saddle in steady-as-possible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>
                    <a:solidFill>
                      <a:srgbClr val="CD9B11"/>
                    </a:solidFill>
                  </a:rPr>
                  <a:t>Separatrices</a:t>
                </a:r>
                <a:r>
                  <a:rPr lang="en-GB" dirty="0"/>
                  <a:t> in steady field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GB" b="1" dirty="0"/>
              </a:p>
              <a:p>
                <a:pPr lvl="2"/>
                <a:r>
                  <a:rPr lang="en-GB" dirty="0"/>
                  <a:t>Seeded from saddle-type critical point</a:t>
                </a:r>
                <a:endParaRPr lang="en-GB" b="1" dirty="0"/>
              </a:p>
              <a:p>
                <a:pPr lvl="1"/>
                <a:endParaRPr lang="en-GB" dirty="0"/>
              </a:p>
              <a:p>
                <a:r>
                  <a:rPr lang="en-GB" dirty="0"/>
                  <a:t>Corresponding </a:t>
                </a:r>
                <a:r>
                  <a:rPr lang="en-GB" dirty="0">
                    <a:solidFill>
                      <a:srgbClr val="0070C0"/>
                    </a:solidFill>
                  </a:rPr>
                  <a:t>observer pathlines</a:t>
                </a:r>
              </a:p>
              <a:p>
                <a:pPr lvl="1"/>
                <a:r>
                  <a:rPr lang="en-GB" dirty="0"/>
                  <a:t>Uniform motion</a:t>
                </a:r>
              </a:p>
              <a:p>
                <a:pPr lvl="1"/>
                <a:r>
                  <a:rPr lang="en-GB" dirty="0"/>
                  <a:t>Describe a single global observer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What if observer motion is non-uniform?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8" y="1475581"/>
                <a:ext cx="7307681" cy="5400000"/>
              </a:xfrm>
              <a:blipFill>
                <a:blip r:embed="rId2"/>
                <a:stretch>
                  <a:fillRect l="-1336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Q2. </a:t>
            </a:r>
            <a:r>
              <a:rPr lang="en-GB" dirty="0"/>
              <a:t>Transfer of Techniques: Steady Vector Field Topology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6" y="1084032"/>
            <a:ext cx="3967018" cy="272732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F42A9A-9B49-4BFF-9BC3-B6731C32441E}"/>
              </a:ext>
            </a:extLst>
          </p:cNvPr>
          <p:cNvCxnSpPr>
            <a:cxnSpLocks/>
          </p:cNvCxnSpPr>
          <p:nvPr/>
        </p:nvCxnSpPr>
        <p:spPr>
          <a:xfrm>
            <a:off x="8201953" y="2965225"/>
            <a:ext cx="683335" cy="241232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6B230DE-DF0F-4CFD-93B6-FEE60FDE015D}"/>
              </a:ext>
            </a:extLst>
          </p:cNvPr>
          <p:cNvSpPr txBox="1"/>
          <p:nvPr/>
        </p:nvSpPr>
        <p:spPr>
          <a:xfrm rot="1166649">
            <a:off x="8219697" y="2833965"/>
            <a:ext cx="594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6" y="4219575"/>
            <a:ext cx="3967018" cy="2727325"/>
          </a:xfr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F42A9A-9B49-4BFF-9BC3-B6731C32441E}"/>
              </a:ext>
            </a:extLst>
          </p:cNvPr>
          <p:cNvCxnSpPr>
            <a:cxnSpLocks/>
          </p:cNvCxnSpPr>
          <p:nvPr/>
        </p:nvCxnSpPr>
        <p:spPr>
          <a:xfrm>
            <a:off x="8218471" y="6119986"/>
            <a:ext cx="683335" cy="241232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B230DE-DF0F-4CFD-93B6-FEE60FDE015D}"/>
              </a:ext>
            </a:extLst>
          </p:cNvPr>
          <p:cNvSpPr txBox="1"/>
          <p:nvPr/>
        </p:nvSpPr>
        <p:spPr>
          <a:xfrm rot="1166649">
            <a:off x="8236215" y="5988726"/>
            <a:ext cx="594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1838216" y="5778937"/>
                <a:ext cx="9920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v</a:t>
                </a:r>
                <a14:m>
                  <m:oMath xmlns:m="http://schemas.openxmlformats.org/officeDocument/2006/math">
                    <m:r>
                      <a:rPr lang="en-GB" sz="24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24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4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4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8216" y="5778937"/>
                <a:ext cx="992066" cy="461665"/>
              </a:xfrm>
              <a:prstGeom prst="rect">
                <a:avLst/>
              </a:prstGeom>
              <a:blipFill>
                <a:blip r:embed="rId5"/>
                <a:stretch>
                  <a:fillRect l="-9816" t="-10526" r="-3681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667403" y="3300461"/>
                <a:ext cx="1891159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CD9B11"/>
                    </a:solidFill>
                  </a:rPr>
                  <a:t>Separatrix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rgbClr val="00B0F0"/>
                    </a:solidFill>
                  </a:rPr>
                  <a:t>LCS</a:t>
                </a:r>
                <a:endParaRPr lang="de-DE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403" y="3300461"/>
                <a:ext cx="1891159" cy="397673"/>
              </a:xfrm>
              <a:prstGeom prst="rect">
                <a:avLst/>
              </a:prstGeom>
              <a:blipFill>
                <a:blip r:embed="rId6"/>
                <a:stretch>
                  <a:fillRect l="-3226" t="-6061" r="-2258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355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36" y="1957484"/>
            <a:ext cx="7557964" cy="5065660"/>
          </a:xfr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198" y="1475581"/>
            <a:ext cx="7307681" cy="540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Comparison to streak-based vector field topology</a:t>
            </a:r>
          </a:p>
          <a:p>
            <a:pPr marL="0" indent="0">
              <a:buNone/>
            </a:pPr>
            <a:r>
              <a:rPr lang="en-GB" dirty="0"/>
              <a:t>Non-uniform observer motion</a:t>
            </a:r>
          </a:p>
          <a:p>
            <a:pPr marL="0" indent="0">
              <a:buNone/>
            </a:pPr>
            <a:r>
              <a:rPr lang="en-GB" dirty="0">
                <a:solidFill>
                  <a:srgbClr val="2F5A7D"/>
                </a:solidFill>
              </a:rPr>
              <a:t>2.</a:t>
            </a:r>
            <a:r>
              <a:rPr lang="en-GB" dirty="0"/>
              <a:t> Invariant manifolds </a:t>
            </a:r>
          </a:p>
          <a:p>
            <a:pPr lvl="1"/>
            <a:r>
              <a:rPr lang="en-GB" dirty="0"/>
              <a:t>Deviate from </a:t>
            </a:r>
            <a:r>
              <a:rPr lang="en-GB" dirty="0">
                <a:solidFill>
                  <a:srgbClr val="00B0F0"/>
                </a:solidFill>
              </a:rPr>
              <a:t>FTLE ridge</a:t>
            </a:r>
          </a:p>
          <a:p>
            <a:pPr lvl="1"/>
            <a:r>
              <a:rPr lang="en-GB" dirty="0"/>
              <a:t>Streamlines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(gray)</a:t>
            </a:r>
          </a:p>
          <a:p>
            <a:pPr lvl="2"/>
            <a:r>
              <a:rPr lang="en-GB" dirty="0"/>
              <a:t>Separated by </a:t>
            </a:r>
            <a:r>
              <a:rPr lang="en-GB" dirty="0">
                <a:solidFill>
                  <a:srgbClr val="00B0F0"/>
                </a:solidFill>
              </a:rPr>
              <a:t>FTLE ridge</a:t>
            </a:r>
          </a:p>
          <a:p>
            <a:pPr lvl="2"/>
            <a:r>
              <a:rPr lang="en-GB" dirty="0"/>
              <a:t>But not by </a:t>
            </a:r>
            <a:r>
              <a:rPr lang="en-GB" dirty="0">
                <a:solidFill>
                  <a:srgbClr val="CD9B11"/>
                </a:solidFill>
              </a:rPr>
              <a:t>separatrix</a:t>
            </a:r>
          </a:p>
          <a:p>
            <a:pPr lvl="2"/>
            <a:endParaRPr lang="en-GB" dirty="0">
              <a:solidFill>
                <a:srgbClr val="CD9B11"/>
              </a:solidFill>
            </a:endParaRPr>
          </a:p>
          <a:p>
            <a:r>
              <a:rPr lang="en-GB" dirty="0"/>
              <a:t>Streak manifolds work well</a:t>
            </a:r>
          </a:p>
          <a:p>
            <a:pPr lvl="1"/>
            <a:r>
              <a:rPr lang="en-GB" dirty="0"/>
              <a:t>Attracting in forward/reverse time</a:t>
            </a:r>
          </a:p>
          <a:p>
            <a:pPr lvl="1"/>
            <a:r>
              <a:rPr lang="en-GB" dirty="0"/>
              <a:t>No need to use separatrices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Q2. </a:t>
            </a:r>
            <a:r>
              <a:rPr lang="en-GB" dirty="0"/>
              <a:t>Transfer of Techniques: Steady Vector Field Topology</a:t>
            </a:r>
            <a:endParaRPr lang="de-DE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F42A9A-9B49-4BFF-9BC3-B6731C32441E}"/>
              </a:ext>
            </a:extLst>
          </p:cNvPr>
          <p:cNvCxnSpPr>
            <a:cxnSpLocks/>
          </p:cNvCxnSpPr>
          <p:nvPr/>
        </p:nvCxnSpPr>
        <p:spPr>
          <a:xfrm>
            <a:off x="5962406" y="5371758"/>
            <a:ext cx="683335" cy="241232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B230DE-DF0F-4CFD-93B6-FEE60FDE015D}"/>
              </a:ext>
            </a:extLst>
          </p:cNvPr>
          <p:cNvSpPr txBox="1"/>
          <p:nvPr/>
        </p:nvSpPr>
        <p:spPr>
          <a:xfrm rot="1166649">
            <a:off x="5980150" y="5240498"/>
            <a:ext cx="594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9535" y="2616200"/>
            <a:ext cx="520930" cy="653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148945" y="5905116"/>
                <a:ext cx="1891159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CD9B11"/>
                    </a:solidFill>
                  </a:rPr>
                  <a:t>Separatrix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rgbClr val="00B0F0"/>
                    </a:solidFill>
                  </a:rPr>
                  <a:t>LCS</a:t>
                </a:r>
                <a:endParaRPr lang="de-DE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45" y="5905116"/>
                <a:ext cx="1891159" cy="397673"/>
              </a:xfrm>
              <a:prstGeom prst="rect">
                <a:avLst/>
              </a:prstGeom>
              <a:blipFill>
                <a:blip r:embed="rId3"/>
                <a:stretch>
                  <a:fillRect l="-3226" t="-7692" r="-2258" b="-26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 rot="3944214">
            <a:off x="9358038" y="4086161"/>
            <a:ext cx="520930" cy="1226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548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9756F0-DE9D-4D0E-AD1E-A75C30BE7D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99" y="1475581"/>
                <a:ext cx="6873518" cy="5400000"/>
              </a:xfrm>
            </p:spPr>
            <p:txBody>
              <a:bodyPr/>
              <a:lstStyle/>
              <a:p>
                <a:r>
                  <a:rPr lang="de-DE" dirty="0"/>
                  <a:t>PV of original and observer vector field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en-GB" b="1" i="1">
                        <a:latin typeface="Cambria Math" panose="02040503050406030204" pitchFamily="18" charset="0"/>
                      </a:rPr>
                      <m:t>∥</m:t>
                    </m:r>
                    <m:acc>
                      <m:accPr>
                        <m:chr m:val="̂"/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acc>
                  </m:oMath>
                </a14:m>
                <a:endParaRPr lang="de-DE" b="1" dirty="0"/>
              </a:p>
              <a:p>
                <a:pPr lvl="1"/>
                <a:r>
                  <a:rPr lang="de-DE" dirty="0" err="1"/>
                  <a:t>Correspond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critical</a:t>
                </a:r>
                <a:r>
                  <a:rPr lang="de-DE" dirty="0"/>
                  <a:t> </a:t>
                </a:r>
                <a:r>
                  <a:rPr lang="de-DE" dirty="0" err="1"/>
                  <a:t>points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de-DE" dirty="0"/>
              </a:p>
              <a:p>
                <a:pPr marL="503971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r>
                        <a:rPr lang="en-GB" b="1" i="1">
                          <a:latin typeface="Cambria Math" panose="02040503050406030204" pitchFamily="18" charset="0"/>
                        </a:rPr>
                        <m:t>∥</m:t>
                      </m:r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  <m:r>
                        <a:rPr lang="en-GB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0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Curved SH solutions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endParaRPr lang="de-DE" dirty="0"/>
              </a:p>
              <a:p>
                <a:pPr lvl="1"/>
                <a:r>
                  <a:rPr lang="en-US" dirty="0"/>
                  <a:t>SH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</m:oMath>
                </a14:m>
                <a:r>
                  <a:rPr lang="en-US" dirty="0"/>
                  <a:t> curved </a:t>
                </a:r>
                <a:r>
                  <a:rPr lang="en-US" dirty="0">
                    <a:solidFill>
                      <a:srgbClr val="257237"/>
                    </a:solidFill>
                  </a:rPr>
                  <a:t>(green)</a:t>
                </a:r>
              </a:p>
              <a:p>
                <a:pPr lvl="1"/>
                <a:r>
                  <a:rPr lang="en-US" dirty="0"/>
                  <a:t>SH in </a:t>
                </a:r>
                <a14:m>
                  <m:oMath xmlns:m="http://schemas.openxmlformats.org/officeDocument/2006/math">
                    <m:r>
                      <a:rPr lang="en-GB" b="1" i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dirty="0"/>
                  <a:t> less curved </a:t>
                </a:r>
                <a:r>
                  <a:rPr lang="en-US" dirty="0">
                    <a:solidFill>
                      <a:srgbClr val="C00000"/>
                    </a:solidFill>
                  </a:rPr>
                  <a:t>(red)</a:t>
                </a:r>
              </a:p>
              <a:p>
                <a:pPr lvl="1"/>
                <a:endParaRPr lang="de-DE" dirty="0">
                  <a:solidFill>
                    <a:srgbClr val="C00000"/>
                  </a:solidFill>
                </a:endParaRPr>
              </a:p>
              <a:p>
                <a:pPr>
                  <a:buFont typeface="Cambria Math" panose="02040503050406030204" pitchFamily="18" charset="0"/>
                  <a:buChar char="→"/>
                </a:pP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useful</a:t>
                </a:r>
                <a:r>
                  <a:rPr lang="de-DE" dirty="0"/>
                  <a:t> </a:t>
                </a:r>
                <a:r>
                  <a:rPr lang="de-DE" dirty="0" err="1"/>
                  <a:t>even</a:t>
                </a:r>
                <a:r>
                  <a:rPr lang="de-DE" dirty="0"/>
                  <a:t> </a:t>
                </a:r>
                <a:r>
                  <a:rPr lang="de-DE" dirty="0" err="1"/>
                  <a:t>when</a:t>
                </a:r>
                <a:r>
                  <a:rPr lang="de-DE" dirty="0"/>
                  <a:t> not </a:t>
                </a:r>
                <a:r>
                  <a:rPr lang="de-DE" dirty="0" err="1"/>
                  <a:t>steady</a:t>
                </a:r>
                <a:endParaRPr lang="de-DE" dirty="0"/>
              </a:p>
              <a:p>
                <a:pPr lvl="1"/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9756F0-DE9D-4D0E-AD1E-A75C30BE7D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9" y="1475581"/>
                <a:ext cx="6873518" cy="5400000"/>
              </a:xfrm>
              <a:blipFill>
                <a:blip r:embed="rId2"/>
                <a:stretch>
                  <a:fillRect l="-1331" t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F50D71F-F46C-442D-8E92-50FA8559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Q2. </a:t>
            </a:r>
            <a:r>
              <a:rPr lang="en-GB" dirty="0"/>
              <a:t>Transfer of Techniques: Steady Vector Field Topology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00" y="1305720"/>
            <a:ext cx="3995103" cy="2746633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A575B7-B2D1-486C-B973-5259B4D0CFDE}"/>
              </a:ext>
            </a:extLst>
          </p:cNvPr>
          <p:cNvGrpSpPr/>
          <p:nvPr/>
        </p:nvGrpSpPr>
        <p:grpSpPr>
          <a:xfrm>
            <a:off x="8257852" y="4006633"/>
            <a:ext cx="3995103" cy="2746633"/>
            <a:chOff x="9064078" y="3547489"/>
            <a:chExt cx="3995103" cy="2746633"/>
          </a:xfrm>
        </p:grpSpPr>
        <p:pic>
          <p:nvPicPr>
            <p:cNvPr id="7" name="Picture 6" descr="A close up of a device&#10;&#10;Description automatically generated">
              <a:extLst>
                <a:ext uri="{FF2B5EF4-FFF2-40B4-BE49-F238E27FC236}">
                  <a16:creationId xmlns:a16="http://schemas.microsoft.com/office/drawing/2014/main" id="{83E43481-D1D2-4F60-BEA2-668A9BE3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4078" y="3547489"/>
              <a:ext cx="3995103" cy="2746633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6AEE523-D05B-473D-B99E-807745192738}"/>
                </a:ext>
              </a:extLst>
            </p:cNvPr>
            <p:cNvCxnSpPr>
              <a:cxnSpLocks/>
            </p:cNvCxnSpPr>
            <p:nvPr/>
          </p:nvCxnSpPr>
          <p:spPr>
            <a:xfrm>
              <a:off x="9210137" y="5501696"/>
              <a:ext cx="683335" cy="241232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B7EF2D-D67B-485D-A11B-25CCEFEA644E}"/>
                </a:ext>
              </a:extLst>
            </p:cNvPr>
            <p:cNvSpPr txBox="1"/>
            <p:nvPr/>
          </p:nvSpPr>
          <p:spPr>
            <a:xfrm rot="1166649">
              <a:off x="9227881" y="5370436"/>
              <a:ext cx="594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6F1414-916C-4C72-9E21-5921404E4471}"/>
              </a:ext>
            </a:extLst>
          </p:cNvPr>
          <p:cNvCxnSpPr>
            <a:cxnSpLocks/>
          </p:cNvCxnSpPr>
          <p:nvPr/>
        </p:nvCxnSpPr>
        <p:spPr>
          <a:xfrm>
            <a:off x="6888129" y="3229448"/>
            <a:ext cx="683335" cy="241232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83657B-8B8C-4467-B563-BEB7F9BCE067}"/>
              </a:ext>
            </a:extLst>
          </p:cNvPr>
          <p:cNvSpPr txBox="1"/>
          <p:nvPr/>
        </p:nvSpPr>
        <p:spPr>
          <a:xfrm rot="1166649">
            <a:off x="6905873" y="3098188"/>
            <a:ext cx="594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003700" y="5619791"/>
                <a:ext cx="11635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700" y="5619791"/>
                <a:ext cx="1163587" cy="461665"/>
              </a:xfrm>
              <a:prstGeom prst="rect">
                <a:avLst/>
              </a:prstGeom>
              <a:blipFill>
                <a:blip r:embed="rId5"/>
                <a:stretch>
                  <a:fillRect r="-1047" b="-171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60" y="1594802"/>
            <a:ext cx="2274049" cy="21684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8477837" y="2443786"/>
            <a:ext cx="611230" cy="5235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089067" y="1594137"/>
            <a:ext cx="1703893" cy="84827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089067" y="2967367"/>
            <a:ext cx="1703893" cy="79590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0357658" y="2730826"/>
            <a:ext cx="1330038" cy="236079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A78471-72B3-46CD-808D-DDB0DA765670}"/>
                  </a:ext>
                </a:extLst>
              </p:cNvPr>
              <p:cNvSpPr txBox="1"/>
              <p:nvPr/>
            </p:nvSpPr>
            <p:spPr>
              <a:xfrm>
                <a:off x="7720423" y="3385637"/>
                <a:ext cx="10113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u</a:t>
                </a:r>
                <a14:m>
                  <m:oMath xmlns:m="http://schemas.openxmlformats.org/officeDocument/2006/math">
                    <m:r>
                      <a:rPr lang="en-GB" sz="24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24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4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A78471-72B3-46CD-808D-DDB0DA76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423" y="3385637"/>
                <a:ext cx="1011302" cy="461665"/>
              </a:xfrm>
              <a:prstGeom prst="rect">
                <a:avLst/>
              </a:prstGeom>
              <a:blipFill>
                <a:blip r:embed="rId7"/>
                <a:stretch>
                  <a:fillRect l="-9036" t="-10526" r="-421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139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4A191-C17F-4051-9354-86465B7FB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Hotroom 2D</a:t>
            </a:r>
          </a:p>
          <a:p>
            <a:pPr lvl="1"/>
            <a:r>
              <a:rPr lang="en-GB" dirty="0"/>
              <a:t>Cooled left side and heated right </a:t>
            </a:r>
          </a:p>
          <a:p>
            <a:pPr lvl="1"/>
            <a:r>
              <a:rPr lang="en-GB" dirty="0"/>
              <a:t>Fluid mixes over time</a:t>
            </a:r>
          </a:p>
          <a:p>
            <a:endParaRPr lang="en-GB" dirty="0"/>
          </a:p>
          <a:p>
            <a:r>
              <a:rPr lang="en-GB" dirty="0"/>
              <a:t>Critical points in objective frame (spheres)</a:t>
            </a:r>
          </a:p>
          <a:p>
            <a:pPr lvl="1"/>
            <a:r>
              <a:rPr lang="en-US" dirty="0">
                <a:solidFill>
                  <a:srgbClr val="3466B2"/>
                </a:solidFill>
              </a:rPr>
              <a:t>sinks(blue), </a:t>
            </a:r>
            <a:r>
              <a:rPr lang="en-US" dirty="0">
                <a:solidFill>
                  <a:srgbClr val="C6463A"/>
                </a:solidFill>
              </a:rPr>
              <a:t>sources(red), </a:t>
            </a:r>
            <a:r>
              <a:rPr lang="en-US" dirty="0">
                <a:solidFill>
                  <a:srgbClr val="888784"/>
                </a:solidFill>
              </a:rPr>
              <a:t>saddles(gray)</a:t>
            </a:r>
          </a:p>
          <a:p>
            <a:pPr lvl="1"/>
            <a:endParaRPr lang="en-GB" dirty="0"/>
          </a:p>
          <a:p>
            <a:r>
              <a:rPr lang="en-GB" dirty="0"/>
              <a:t>Shortly before fold bifurcation</a:t>
            </a:r>
          </a:p>
          <a:p>
            <a:pPr lvl="1"/>
            <a:r>
              <a:rPr lang="en-GB" dirty="0"/>
              <a:t>Space-time streamlines not separated</a:t>
            </a:r>
          </a:p>
          <a:p>
            <a:pPr lvl="1"/>
            <a:r>
              <a:rPr lang="en-GB" dirty="0"/>
              <a:t>No hyperbolic trajectory</a:t>
            </a:r>
          </a:p>
          <a:p>
            <a:pPr lvl="1"/>
            <a:r>
              <a:rPr lang="en-GB" dirty="0"/>
              <a:t>False positive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9AC61-2B1D-4C6C-ABDF-69DB6218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Q1/2 Steadification: Fold Bifurcation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7FB4852-80BE-48F7-B8DC-6FCDE7718F9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7426185" y="1475581"/>
            <a:ext cx="5073790" cy="4756679"/>
          </a:xfr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F24881-CFFA-43EE-A403-F380B404BB06}"/>
              </a:ext>
            </a:extLst>
          </p:cNvPr>
          <p:cNvCxnSpPr>
            <a:cxnSpLocks/>
          </p:cNvCxnSpPr>
          <p:nvPr/>
        </p:nvCxnSpPr>
        <p:spPr>
          <a:xfrm rot="1682736">
            <a:off x="7737757" y="6203110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70EBA36-8C69-4FBB-A9DB-C6B16A200005}"/>
              </a:ext>
            </a:extLst>
          </p:cNvPr>
          <p:cNvSpPr txBox="1"/>
          <p:nvPr/>
        </p:nvSpPr>
        <p:spPr>
          <a:xfrm rot="1682736">
            <a:off x="7817114" y="594144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A8A718-BE20-40AE-8ED6-F2C567DC019F}"/>
              </a:ext>
            </a:extLst>
          </p:cNvPr>
          <p:cNvSpPr/>
          <p:nvPr/>
        </p:nvSpPr>
        <p:spPr>
          <a:xfrm>
            <a:off x="9867900" y="2872740"/>
            <a:ext cx="693420" cy="90709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57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09EED5-68EF-4B83-AF3D-0269F23400D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630" y="3417708"/>
            <a:ext cx="2363351" cy="378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Frame of Reference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E58FB7-C0F2-41C1-AA2E-28A950585BE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89155" y="6347233"/>
            <a:ext cx="3896631" cy="3785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F5A7D"/>
                </a:solidFill>
              </a:rPr>
              <a:t>Q1. </a:t>
            </a:r>
            <a:r>
              <a:rPr lang="en-US" dirty="0"/>
              <a:t>General Applicability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56BF35-FC97-486A-B4A4-8C7223584A8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9742" y="6346445"/>
            <a:ext cx="3268915" cy="37856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200" dirty="0">
                <a:solidFill>
                  <a:srgbClr val="2F5A7D"/>
                </a:solidFill>
              </a:rPr>
              <a:t>Q2. </a:t>
            </a:r>
            <a:r>
              <a:rPr lang="en-US" sz="2200" dirty="0"/>
              <a:t>Transfer of Techniques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6D58995-FBFE-44A1-97C8-21D06B8D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7836ABE-A230-4C47-B1BB-E2214B7277B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5965" y="3402012"/>
            <a:ext cx="4575369" cy="377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Fundamentals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4D883F1-3CB6-4069-AF3B-B2A8E945DB03}"/>
              </a:ext>
            </a:extLst>
          </p:cNvPr>
          <p:cNvSpPr txBox="1">
            <a:spLocks/>
          </p:cNvSpPr>
          <p:nvPr/>
        </p:nvSpPr>
        <p:spPr>
          <a:xfrm>
            <a:off x="369686" y="1222134"/>
            <a:ext cx="6327004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3971" lvl="1" indent="0">
              <a:buFont typeface="Wingdings" pitchFamily="2" charset="2"/>
              <a:buNone/>
            </a:pPr>
            <a:endParaRPr lang="en-GB" sz="1600" b="1" i="1" dirty="0">
              <a:latin typeface="Cambria Math" panose="02040503050406030204" pitchFamily="18" charset="0"/>
            </a:endParaRPr>
          </a:p>
        </p:txBody>
      </p:sp>
      <p:sp>
        <p:nvSpPr>
          <p:cNvPr id="79" name="Content Placeholder 6">
            <a:extLst>
              <a:ext uri="{FF2B5EF4-FFF2-40B4-BE49-F238E27FC236}">
                <a16:creationId xmlns:a16="http://schemas.microsoft.com/office/drawing/2014/main" id="{B002214F-6DAE-4D86-8B33-1DDEA01D1946}"/>
              </a:ext>
            </a:extLst>
          </p:cNvPr>
          <p:cNvSpPr txBox="1">
            <a:spLocks/>
          </p:cNvSpPr>
          <p:nvPr/>
        </p:nvSpPr>
        <p:spPr>
          <a:xfrm>
            <a:off x="8689509" y="3400914"/>
            <a:ext cx="4511691" cy="7471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Determination of Observer Field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734D2B-A12B-47EE-8230-5C03D3F962EC}"/>
              </a:ext>
            </a:extLst>
          </p:cNvPr>
          <p:cNvGrpSpPr/>
          <p:nvPr/>
        </p:nvGrpSpPr>
        <p:grpSpPr>
          <a:xfrm>
            <a:off x="5441631" y="2049970"/>
            <a:ext cx="2363351" cy="1329385"/>
            <a:chOff x="5509640" y="2037269"/>
            <a:chExt cx="2363351" cy="13293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4692ED-01C2-42AF-9433-E41749FAE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640" y="2037269"/>
              <a:ext cx="2363351" cy="13293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Free vector graphic: &lt;strong&gt;Eye, Icon&lt;/strong&gt;, Symbol, Look, Vision ...">
              <a:extLst>
                <a:ext uri="{FF2B5EF4-FFF2-40B4-BE49-F238E27FC236}">
                  <a16:creationId xmlns:a16="http://schemas.microsoft.com/office/drawing/2014/main" id="{A4E2DD91-757F-4837-A2EC-CC69F9B5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111" y="2042538"/>
              <a:ext cx="479885" cy="248190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68022659-4AE2-4501-8537-D68953C51CB6}"/>
                </a:ext>
              </a:extLst>
            </p:cNvPr>
            <p:cNvSpPr/>
            <p:nvPr/>
          </p:nvSpPr>
          <p:spPr>
            <a:xfrm>
              <a:off x="6627503" y="2118921"/>
              <a:ext cx="637493" cy="95423"/>
            </a:xfrm>
            <a:prstGeom prst="rightArrow">
              <a:avLst/>
            </a:prstGeom>
            <a:solidFill>
              <a:srgbClr val="3B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28C9A91-FE75-412A-9CA8-292E8541756E}"/>
              </a:ext>
            </a:extLst>
          </p:cNvPr>
          <p:cNvGrpSpPr/>
          <p:nvPr/>
        </p:nvGrpSpPr>
        <p:grpSpPr>
          <a:xfrm>
            <a:off x="4938798" y="4514938"/>
            <a:ext cx="3329354" cy="1832295"/>
            <a:chOff x="5501443" y="4514395"/>
            <a:chExt cx="3329354" cy="1832295"/>
          </a:xfrm>
        </p:grpSpPr>
        <p:grpSp>
          <p:nvGrpSpPr>
            <p:cNvPr id="75" name="Group 74"/>
            <p:cNvGrpSpPr/>
            <p:nvPr/>
          </p:nvGrpSpPr>
          <p:grpSpPr>
            <a:xfrm>
              <a:off x="5508959" y="4935973"/>
              <a:ext cx="3321838" cy="1410717"/>
              <a:chOff x="7573706" y="4952767"/>
              <a:chExt cx="3321838" cy="141071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7EE9CB1-C732-4EE7-A9D6-57561C85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7536" y="4955476"/>
                <a:ext cx="1408008" cy="1408008"/>
              </a:xfrm>
              <a:prstGeom prst="rect">
                <a:avLst/>
              </a:prstGeom>
            </p:spPr>
          </p:pic>
          <p:pic>
            <p:nvPicPr>
              <p:cNvPr id="73" name="Content Placeholder 9">
                <a:extLst>
                  <a:ext uri="{FF2B5EF4-FFF2-40B4-BE49-F238E27FC236}">
                    <a16:creationId xmlns:a16="http://schemas.microsoft.com/office/drawing/2014/main" id="{0B2685DC-382C-4F5C-B5AE-090241563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3706" y="4952767"/>
                <a:ext cx="1880017" cy="1410013"/>
              </a:xfrm>
              <a:prstGeom prst="rect">
                <a:avLst/>
              </a:prstGeom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6786750" y="4514395"/>
              <a:ext cx="10022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Techniques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0" name="Connector: Curved 85">
              <a:extLst>
                <a:ext uri="{FF2B5EF4-FFF2-40B4-BE49-F238E27FC236}">
                  <a16:creationId xmlns:a16="http://schemas.microsoft.com/office/drawing/2014/main" id="{ABB29E3A-97FD-4BEB-8171-BF197DB75B75}"/>
                </a:ext>
              </a:extLst>
            </p:cNvPr>
            <p:cNvCxnSpPr>
              <a:cxnSpLocks/>
              <a:stCxn id="57" idx="0"/>
              <a:endCxn id="73" idx="0"/>
            </p:cNvCxnSpPr>
            <p:nvPr/>
          </p:nvCxnSpPr>
          <p:spPr>
            <a:xfrm rot="16200000" flipV="1">
              <a:off x="7286527" y="4098415"/>
              <a:ext cx="2709" cy="1677825"/>
            </a:xfrm>
            <a:prstGeom prst="curvedConnector3">
              <a:avLst>
                <a:gd name="adj1" fmla="val 5288114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72977F5-4A55-4EE1-85C7-E1843807DB23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501443" y="620435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A740ECE-DAE2-4CF2-A50F-631A0C59AC42}"/>
                </a:ext>
              </a:extLst>
            </p:cNvPr>
            <p:cNvSpPr txBox="1"/>
            <p:nvPr/>
          </p:nvSpPr>
          <p:spPr>
            <a:xfrm rot="1225556">
              <a:off x="5547593" y="593144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DBEA057-308F-4446-85D5-C0A63067ED14}"/>
              </a:ext>
            </a:extLst>
          </p:cNvPr>
          <p:cNvGrpSpPr/>
          <p:nvPr/>
        </p:nvGrpSpPr>
        <p:grpSpPr>
          <a:xfrm>
            <a:off x="241200" y="4989343"/>
            <a:ext cx="3953638" cy="1383409"/>
            <a:chOff x="577458" y="4870778"/>
            <a:chExt cx="3953638" cy="1383409"/>
          </a:xfrm>
        </p:grpSpPr>
        <p:grpSp>
          <p:nvGrpSpPr>
            <p:cNvPr id="11" name="Group 10"/>
            <p:cNvGrpSpPr/>
            <p:nvPr/>
          </p:nvGrpSpPr>
          <p:grpSpPr>
            <a:xfrm>
              <a:off x="625413" y="4870778"/>
              <a:ext cx="3905683" cy="1383409"/>
              <a:chOff x="863945" y="4658942"/>
              <a:chExt cx="3905683" cy="138340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93DADEA-9807-4B6B-9FEB-14E924249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945" y="4719227"/>
                <a:ext cx="1844545" cy="126812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318FAE0-F9FA-4468-80B8-983A2C339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6219" y="4658942"/>
                <a:ext cx="1383409" cy="1383409"/>
              </a:xfrm>
              <a:prstGeom prst="rect">
                <a:avLst/>
              </a:prstGeom>
            </p:spPr>
          </p:pic>
          <p:sp>
            <p:nvSpPr>
              <p:cNvPr id="51" name="Arrow: Left-Right 17">
                <a:extLst>
                  <a:ext uri="{FF2B5EF4-FFF2-40B4-BE49-F238E27FC236}">
                    <a16:creationId xmlns:a16="http://schemas.microsoft.com/office/drawing/2014/main" id="{A11CBF32-612E-47EF-994F-72CF64B6E94B}"/>
                  </a:ext>
                </a:extLst>
              </p:cNvPr>
              <p:cNvSpPr/>
              <p:nvPr/>
            </p:nvSpPr>
            <p:spPr>
              <a:xfrm>
                <a:off x="2708491" y="5193524"/>
                <a:ext cx="632828" cy="234335"/>
              </a:xfrm>
              <a:prstGeom prst="leftRightArrow">
                <a:avLst/>
              </a:prstGeom>
              <a:solidFill>
                <a:srgbClr val="DB3236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2413AF9-12F6-40ED-82FB-FB0920E204BC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77458" y="607053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BAE4016-5E5A-4768-93B6-A1A3398A48EA}"/>
                </a:ext>
              </a:extLst>
            </p:cNvPr>
            <p:cNvSpPr txBox="1"/>
            <p:nvPr/>
          </p:nvSpPr>
          <p:spPr>
            <a:xfrm rot="1225556">
              <a:off x="623608" y="579763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105" name="Content Placeholder 8">
            <a:extLst>
              <a:ext uri="{FF2B5EF4-FFF2-40B4-BE49-F238E27FC236}">
                <a16:creationId xmlns:a16="http://schemas.microsoft.com/office/drawing/2014/main" id="{CF4D7EDB-E949-4AB4-A6A9-5DB159A0E148}"/>
              </a:ext>
            </a:extLst>
          </p:cNvPr>
          <p:cNvSpPr txBox="1">
            <a:spLocks/>
          </p:cNvSpPr>
          <p:nvPr/>
        </p:nvSpPr>
        <p:spPr>
          <a:xfrm>
            <a:off x="9173457" y="6346445"/>
            <a:ext cx="3896631" cy="37856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Conclusion &amp; Future Work</a:t>
            </a:r>
          </a:p>
          <a:p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989AFED-F006-4D68-A8DE-9815F56AAD99}"/>
              </a:ext>
            </a:extLst>
          </p:cNvPr>
          <p:cNvGrpSpPr/>
          <p:nvPr/>
        </p:nvGrpSpPr>
        <p:grpSpPr>
          <a:xfrm>
            <a:off x="9802100" y="4593831"/>
            <a:ext cx="2616075" cy="1753402"/>
            <a:chOff x="9802100" y="4593831"/>
            <a:chExt cx="2616075" cy="1753402"/>
          </a:xfrm>
        </p:grpSpPr>
        <p:pic>
          <p:nvPicPr>
            <p:cNvPr id="104" name="Picture 10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5F43684-BEF1-47B2-85BB-A30430ED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2100" y="4593831"/>
              <a:ext cx="2616075" cy="1753402"/>
            </a:xfrm>
            <a:prstGeom prst="rect">
              <a:avLst/>
            </a:prstGeom>
          </p:spPr>
        </p:pic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7BE7BF9-D4D6-4DC9-B992-D1D4FEBDFE8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9804212" y="599836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543DFB-5EDE-408C-A26B-EE30DD6D2F65}"/>
                </a:ext>
              </a:extLst>
            </p:cNvPr>
            <p:cNvSpPr txBox="1"/>
            <p:nvPr/>
          </p:nvSpPr>
          <p:spPr>
            <a:xfrm rot="1225556">
              <a:off x="9850362" y="572545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pic>
        <p:nvPicPr>
          <p:cNvPr id="54" name="Picture 53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511C89F5-2025-4B00-B303-DCF5463CE1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66" y="1595949"/>
            <a:ext cx="1764418" cy="176441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F3D95D5-904E-48B8-8AE3-7B661B3E2196}"/>
              </a:ext>
            </a:extLst>
          </p:cNvPr>
          <p:cNvGrpSpPr/>
          <p:nvPr/>
        </p:nvGrpSpPr>
        <p:grpSpPr>
          <a:xfrm>
            <a:off x="250838" y="1598191"/>
            <a:ext cx="2550403" cy="1753402"/>
            <a:chOff x="1290146" y="1704554"/>
            <a:chExt cx="2550403" cy="17534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18F4069-190B-4C91-AB05-1F4E8AFC5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0146" y="1704554"/>
              <a:ext cx="2550403" cy="1753402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8307633-286E-4267-817D-581789F9BEE1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383700" y="3150962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2A9FDD-25F9-4738-BE6D-EC74B96F7138}"/>
                </a:ext>
              </a:extLst>
            </p:cNvPr>
            <p:cNvSpPr txBox="1"/>
            <p:nvPr/>
          </p:nvSpPr>
          <p:spPr>
            <a:xfrm rot="1225556">
              <a:off x="1429850" y="2878056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BAD914-7862-4376-A39D-46B4B6ADEAC3}"/>
              </a:ext>
            </a:extLst>
          </p:cNvPr>
          <p:cNvCxnSpPr>
            <a:cxnSpLocks/>
          </p:cNvCxnSpPr>
          <p:nvPr/>
        </p:nvCxnSpPr>
        <p:spPr>
          <a:xfrm rot="16200000">
            <a:off x="2695870" y="2487132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A47CDF-A050-4BA1-B73C-59D6E9556F50}"/>
              </a:ext>
            </a:extLst>
          </p:cNvPr>
          <p:cNvSpPr txBox="1"/>
          <p:nvPr/>
        </p:nvSpPr>
        <p:spPr>
          <a:xfrm rot="16200000">
            <a:off x="2617490" y="233324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8310949" y="2077643"/>
            <a:ext cx="4975256" cy="1021969"/>
            <a:chOff x="3223021" y="5074210"/>
            <a:chExt cx="4975256" cy="102196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91D192-6C6D-4334-B9B3-F3E58AD52488}"/>
                </a:ext>
              </a:extLst>
            </p:cNvPr>
            <p:cNvGrpSpPr/>
            <p:nvPr/>
          </p:nvGrpSpPr>
          <p:grpSpPr>
            <a:xfrm>
              <a:off x="3341829" y="5074210"/>
              <a:ext cx="4124125" cy="1021969"/>
              <a:chOff x="3518562" y="5130031"/>
              <a:chExt cx="4124125" cy="102196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A36FB3-7B4C-4BC6-A2A7-B8D733AF49E6}"/>
                  </a:ext>
                </a:extLst>
              </p:cNvPr>
              <p:cNvGrpSpPr/>
              <p:nvPr/>
            </p:nvGrpSpPr>
            <p:grpSpPr>
              <a:xfrm>
                <a:off x="3518562" y="5130031"/>
                <a:ext cx="4124124" cy="1021969"/>
                <a:chOff x="241199" y="5292591"/>
                <a:chExt cx="4124124" cy="1021969"/>
              </a:xfrm>
            </p:grpSpPr>
            <p:pic>
              <p:nvPicPr>
                <p:cNvPr id="120" name="Content Placeholder 9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B2685DC-382C-4F5C-B5AE-090241563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199" y="5292591"/>
                  <a:ext cx="1338046" cy="1003534"/>
                </a:xfrm>
                <a:prstGeom prst="rect">
                  <a:avLst/>
                </a:prstGeom>
              </p:spPr>
            </p:pic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9760A69-D4DA-402A-9E93-040F04D1C972}"/>
                    </a:ext>
                  </a:extLst>
                </p:cNvPr>
                <p:cNvSpPr txBox="1"/>
                <p:nvPr/>
              </p:nvSpPr>
              <p:spPr>
                <a:xfrm>
                  <a:off x="1579244" y="5366924"/>
                  <a:ext cx="43954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3" name="Connector: Curved 52">
                  <a:extLst>
                    <a:ext uri="{FF2B5EF4-FFF2-40B4-BE49-F238E27FC236}">
                      <a16:creationId xmlns:a16="http://schemas.microsoft.com/office/drawing/2014/main" id="{873BBDEF-63BE-4211-A1D6-EB44C3A2474D}"/>
                    </a:ext>
                  </a:extLst>
                </p:cNvPr>
                <p:cNvCxnSpPr>
                  <a:cxnSpLocks/>
                  <a:stCxn id="120" idx="2"/>
                  <a:endCxn id="98" idx="2"/>
                </p:cNvCxnSpPr>
                <p:nvPr/>
              </p:nvCxnSpPr>
              <p:spPr>
                <a:xfrm rot="16200000" flipH="1">
                  <a:off x="1774105" y="5432241"/>
                  <a:ext cx="18435" cy="1746201"/>
                </a:xfrm>
                <a:prstGeom prst="curvedConnector3">
                  <a:avLst>
                    <a:gd name="adj1" fmla="val 1340033"/>
                  </a:avLst>
                </a:prstGeom>
                <a:ln w="38100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or: Curved 53">
                  <a:extLst>
                    <a:ext uri="{FF2B5EF4-FFF2-40B4-BE49-F238E27FC236}">
                      <a16:creationId xmlns:a16="http://schemas.microsoft.com/office/drawing/2014/main" id="{CCE044AE-463C-48F7-99F9-3B9F014C330B}"/>
                    </a:ext>
                  </a:extLst>
                </p:cNvPr>
                <p:cNvCxnSpPr>
                  <a:cxnSpLocks/>
                  <a:stCxn id="98" idx="2"/>
                  <a:endCxn id="97" idx="2"/>
                </p:cNvCxnSpPr>
                <p:nvPr/>
              </p:nvCxnSpPr>
              <p:spPr>
                <a:xfrm rot="5400000" flipH="1" flipV="1">
                  <a:off x="3506538" y="5455775"/>
                  <a:ext cx="8669" cy="1708901"/>
                </a:xfrm>
                <a:prstGeom prst="curvedConnector3">
                  <a:avLst>
                    <a:gd name="adj1" fmla="val -2636982"/>
                  </a:avLst>
                </a:prstGeom>
                <a:ln w="38100">
                  <a:solidFill>
                    <a:srgbClr val="4472C4">
                      <a:alpha val="69804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Connector: Curved 85">
                <a:extLst>
                  <a:ext uri="{FF2B5EF4-FFF2-40B4-BE49-F238E27FC236}">
                    <a16:creationId xmlns:a16="http://schemas.microsoft.com/office/drawing/2014/main" id="{AAB0CFB9-9B60-4D42-B762-D65C411D3A79}"/>
                  </a:ext>
                </a:extLst>
              </p:cNvPr>
              <p:cNvCxnSpPr>
                <a:cxnSpLocks/>
                <a:stCxn id="120" idx="0"/>
                <a:endCxn id="97" idx="0"/>
              </p:cNvCxnSpPr>
              <p:nvPr/>
            </p:nvCxnSpPr>
            <p:spPr>
              <a:xfrm rot="16200000" flipH="1">
                <a:off x="5911958" y="3405658"/>
                <a:ext cx="6356" cy="3455102"/>
              </a:xfrm>
              <a:prstGeom prst="curvedConnector3">
                <a:avLst>
                  <a:gd name="adj1" fmla="val -7021932"/>
                </a:avLst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or: Curved 89">
                <a:extLst>
                  <a:ext uri="{FF2B5EF4-FFF2-40B4-BE49-F238E27FC236}">
                    <a16:creationId xmlns:a16="http://schemas.microsoft.com/office/drawing/2014/main" id="{05CA7E6E-5C97-448E-A09C-0AEDC800C6BF}"/>
                  </a:ext>
                </a:extLst>
              </p:cNvPr>
              <p:cNvCxnSpPr>
                <a:cxnSpLocks/>
                <a:stCxn id="97" idx="0"/>
                <a:endCxn id="98" idx="0"/>
              </p:cNvCxnSpPr>
              <p:nvPr/>
            </p:nvCxnSpPr>
            <p:spPr>
              <a:xfrm rot="16200000" flipH="1" flipV="1">
                <a:off x="6775847" y="4294326"/>
                <a:ext cx="24780" cy="1708901"/>
              </a:xfrm>
              <a:prstGeom prst="curvedConnector3">
                <a:avLst>
                  <a:gd name="adj1" fmla="val -922518"/>
                </a:avLst>
              </a:prstGeom>
              <a:ln w="38100">
                <a:solidFill>
                  <a:srgbClr val="C55A11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5036447" y="5080566"/>
              <a:ext cx="3161830" cy="1015613"/>
              <a:chOff x="5039072" y="6625774"/>
              <a:chExt cx="3161830" cy="1015613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6256" y="6625774"/>
                <a:ext cx="1464646" cy="1006944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072" y="6650554"/>
                <a:ext cx="1441212" cy="990833"/>
              </a:xfrm>
              <a:prstGeom prst="rect">
                <a:avLst/>
              </a:prstGeom>
            </p:spPr>
          </p:pic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01825" y="603201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747975" y="575911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223021" y="599455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269171" y="572165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016630" y="603713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5062780" y="576423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588538" y="2208897"/>
            <a:ext cx="401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600B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en-US" sz="2000" dirty="0">
              <a:ln w="0"/>
              <a:solidFill>
                <a:srgbClr val="C600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658" y="1585091"/>
            <a:ext cx="8055494" cy="53949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/>
          <p:cNvSpPr/>
          <p:nvPr/>
        </p:nvSpPr>
        <p:spPr>
          <a:xfrm>
            <a:off x="8173565" y="1432561"/>
            <a:ext cx="5027635" cy="266726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157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8781-DB6C-4669-AA56-B77EEEB3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2ADFD-DA5A-4F3F-AD85-D27A4B586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8" y="1475581"/>
            <a:ext cx="8410041" cy="5400000"/>
          </a:xfrm>
        </p:spPr>
        <p:txBody>
          <a:bodyPr>
            <a:normAutofit/>
          </a:bodyPr>
          <a:lstStyle/>
          <a:p>
            <a:pPr marL="251986" lvl="1">
              <a:spcBef>
                <a:spcPts val="1102"/>
              </a:spcBef>
            </a:pPr>
            <a:r>
              <a:rPr lang="en-US" dirty="0"/>
              <a:t>Methods support 3D time-dependent vector fields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[Hadwiger et al. 2019] &amp; [Günther et al. 2017/18]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en-US" dirty="0"/>
          </a:p>
          <a:p>
            <a:pPr lvl="1"/>
            <a:r>
              <a:rPr lang="en-US" dirty="0"/>
              <a:t>Our implementation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✔</a:t>
            </a:r>
          </a:p>
          <a:p>
            <a:pPr lvl="1"/>
            <a:endParaRPr lang="en-US" dirty="0"/>
          </a:p>
          <a:p>
            <a:r>
              <a:rPr lang="en-US" dirty="0"/>
              <a:t>Fold and Hopf bifurcation exist</a:t>
            </a:r>
          </a:p>
          <a:p>
            <a:pPr lvl="1">
              <a:buFont typeface="Segoe UI" panose="020B0502040204020203" pitchFamily="34" charset="0"/>
              <a:buChar char="→"/>
            </a:pPr>
            <a:r>
              <a:rPr lang="en-US" dirty="0"/>
              <a:t> Steadification not possible</a:t>
            </a:r>
          </a:p>
          <a:p>
            <a:pPr lvl="1"/>
            <a:r>
              <a:rPr lang="en-US" dirty="0"/>
              <a:t>Limit cycle needs testing </a:t>
            </a:r>
          </a:p>
          <a:p>
            <a:r>
              <a:rPr lang="en-US" dirty="0"/>
              <a:t>Replace PV for vortices and hyperbolic trajectories</a:t>
            </a:r>
          </a:p>
          <a:p>
            <a:pPr lvl="1"/>
            <a:r>
              <a:rPr lang="en-US" dirty="0"/>
              <a:t>Coplanar vectors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[Weinkauf et al. 2007] </a:t>
            </a:r>
            <a:endParaRPr lang="en-US" dirty="0"/>
          </a:p>
          <a:p>
            <a:pPr lvl="1"/>
            <a:endParaRPr lang="en-US" sz="1700" dirty="0"/>
          </a:p>
          <a:p>
            <a:r>
              <a:rPr lang="en-GB" dirty="0"/>
              <a:t>PV of original and observer field correspond to critical points in steady field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0"/>
              </p:nvPr>
            </p:nvSpPr>
            <p:spPr>
              <a:xfrm>
                <a:off x="8732520" y="5735320"/>
                <a:ext cx="4466754" cy="1140260"/>
              </a:xfrm>
            </p:spPr>
            <p:txBody>
              <a:bodyPr/>
              <a:lstStyle/>
              <a:p>
                <a:pPr marL="0" lvl="1" indent="0">
                  <a:spcBef>
                    <a:spcPts val="1102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r>
                        <a:rPr lang="en-GB" b="1" i="1">
                          <a:latin typeface="Cambria Math" panose="02040503050406030204" pitchFamily="18" charset="0"/>
                        </a:rPr>
                        <m:t>∥</m:t>
                      </m:r>
                      <m:acc>
                        <m:accPr>
                          <m:chr m:val="̂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  <m:r>
                        <a:rPr lang="en-GB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732520" y="5735320"/>
                <a:ext cx="4466754" cy="1140260"/>
              </a:xfrm>
              <a:blipFill>
                <a:blip r:embed="rId2"/>
                <a:stretch>
                  <a:fillRect t="-42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1475581"/>
            <a:ext cx="3921713" cy="21451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12172878" y="2958300"/>
            <a:ext cx="12442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[Hadwiger et al. 2019] 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776776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F44A-3E16-478F-8C06-41B6E818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90982-250F-48B2-8743-1B1CA723FC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200" y="1476000"/>
                <a:ext cx="6126300" cy="5400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Steadiness of steady-as-possible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Fold bifurcations </a:t>
                </a:r>
              </a:p>
              <a:p>
                <a:pPr lvl="1"/>
                <a:r>
                  <a:rPr lang="en-US" dirty="0" err="1"/>
                  <a:t>Hopf</a:t>
                </a:r>
                <a:r>
                  <a:rPr lang="en-US" dirty="0"/>
                  <a:t> bifurcations</a:t>
                </a:r>
              </a:p>
              <a:p>
                <a:pPr lvl="2"/>
                <a:r>
                  <a:rPr lang="en-US" dirty="0"/>
                  <a:t>Depends on framework</a:t>
                </a:r>
              </a:p>
              <a:p>
                <a:pPr lvl="1"/>
                <a:r>
                  <a:rPr lang="en-US" dirty="0"/>
                  <a:t>Vortices and HTs as critical points</a:t>
                </a:r>
              </a:p>
              <a:p>
                <a:pPr lvl="2"/>
                <a:r>
                  <a:rPr lang="en-US" dirty="0"/>
                  <a:t>False positive vortices 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Equivalence PV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dirty="0"/>
                  <a:t> crit. points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GB" dirty="0"/>
                  <a:t>Improve curved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de-DE" b="1" dirty="0"/>
                  <a:t> </a:t>
                </a:r>
              </a:p>
              <a:p>
                <a:pPr lvl="1"/>
                <a:r>
                  <a:rPr lang="en-GB" dirty="0"/>
                  <a:t>Application in steady field</a:t>
                </a:r>
              </a:p>
              <a:p>
                <a:pPr lvl="1"/>
                <a:r>
                  <a:rPr lang="en-GB" dirty="0"/>
                  <a:t>Even if not truly steady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90982-250F-48B2-8743-1B1CA723FC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200" y="1476000"/>
                <a:ext cx="6126300" cy="5400000"/>
              </a:xfrm>
              <a:blipFill>
                <a:blip r:embed="rId2"/>
                <a:stretch>
                  <a:fillRect l="-1393" t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4901947" y="720000"/>
            <a:ext cx="2237306" cy="3047498"/>
            <a:chOff x="9481233" y="1298268"/>
            <a:chExt cx="2237306" cy="3047498"/>
          </a:xfrm>
        </p:grpSpPr>
        <p:pic>
          <p:nvPicPr>
            <p:cNvPr id="5" name="Content Placeholder 26">
              <a:extLst>
                <a:ext uri="{FF2B5EF4-FFF2-40B4-BE49-F238E27FC236}">
                  <a16:creationId xmlns:a16="http://schemas.microsoft.com/office/drawing/2014/main" id="{17A0A358-10C1-47E5-AADB-981833FB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70" y="1298268"/>
              <a:ext cx="2216362" cy="1523749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E7FBB49-1AC6-4776-AE7F-201118FE7170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9481233" y="2550070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C4B262-405A-4A66-9C18-63DF2BF4254B}"/>
                </a:ext>
              </a:extLst>
            </p:cNvPr>
            <p:cNvSpPr txBox="1"/>
            <p:nvPr/>
          </p:nvSpPr>
          <p:spPr>
            <a:xfrm rot="1225556">
              <a:off x="9527383" y="2277164"/>
              <a:ext cx="546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pic>
          <p:nvPicPr>
            <p:cNvPr id="9" name="Content Placeholder 9">
              <a:extLst>
                <a:ext uri="{FF2B5EF4-FFF2-40B4-BE49-F238E27FC236}">
                  <a16:creationId xmlns:a16="http://schemas.microsoft.com/office/drawing/2014/main" id="{FC36BB5E-7E91-4F47-94FD-098BDA89E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177" y="2822017"/>
              <a:ext cx="2216362" cy="1523749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260335D-9F07-41DD-AA1B-325C5DD9AD79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9492539" y="406609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D6C839-0B89-4742-981A-9E4BB7FD9AAE}"/>
                </a:ext>
              </a:extLst>
            </p:cNvPr>
            <p:cNvSpPr txBox="1"/>
            <p:nvPr/>
          </p:nvSpPr>
          <p:spPr>
            <a:xfrm rot="1225556">
              <a:off x="9538689" y="3793193"/>
              <a:ext cx="546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8227901" y="664385"/>
            <a:ext cx="2165350" cy="558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Dataset</a:t>
            </a:r>
            <a:endParaRPr lang="de-DE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724646" y="5291247"/>
            <a:ext cx="1106164" cy="501945"/>
            <a:chOff x="7562555" y="5670470"/>
            <a:chExt cx="1106164" cy="50194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555" y="5670470"/>
              <a:ext cx="501945" cy="50194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774" y="5670470"/>
              <a:ext cx="501945" cy="5019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5712915" y="5913062"/>
            <a:ext cx="1117895" cy="501945"/>
            <a:chOff x="6946605" y="5670470"/>
            <a:chExt cx="1117895" cy="50194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555" y="5670470"/>
              <a:ext cx="501945" cy="50194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605" y="5670470"/>
              <a:ext cx="501945" cy="50194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0532254" y="5989570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Vortices/HT as Crit. Points: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2254" y="5989570"/>
                <a:ext cx="2545261" cy="647700"/>
              </a:xfrm>
              <a:prstGeom prst="rect">
                <a:avLst/>
              </a:prstGeom>
              <a:blipFill>
                <a:blip r:embed="rId8"/>
                <a:stretch>
                  <a:fillRect t="-7407" b="-185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141601" y="3664175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GB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601" y="3664175"/>
                <a:ext cx="2545261" cy="6477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896854" y="5991287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Curved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</m:oMath>
                </a14:m>
                <a:endParaRPr lang="de-DE" b="1" dirty="0"/>
              </a:p>
              <a:p>
                <a:pPr algn="ctr"/>
                <a:r>
                  <a:rPr lang="de-DE" dirty="0"/>
                  <a:t>Improve</a:t>
                </a:r>
                <a:r>
                  <a:rPr lang="de-DE" b="1" dirty="0"/>
                  <a:t> </a:t>
                </a:r>
                <a:r>
                  <a:rPr lang="de-DE" dirty="0"/>
                  <a:t>in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854" y="5991287"/>
                <a:ext cx="2545261" cy="647700"/>
              </a:xfrm>
              <a:prstGeom prst="rect">
                <a:avLst/>
              </a:prstGeom>
              <a:blipFill>
                <a:blip r:embed="rId10"/>
                <a:stretch>
                  <a:fillRect t="-6481" b="-185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49319" y="5989570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False Positive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de-DE" b="1" dirty="0"/>
                  <a:t> </a:t>
                </a:r>
                <a:endParaRPr lang="en-GB" dirty="0"/>
              </a:p>
              <a:p>
                <a:pPr algn="ctr"/>
                <a:r>
                  <a:rPr lang="en-GB" dirty="0"/>
                  <a:t>(Vortices/HT) in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319" y="5989570"/>
                <a:ext cx="2545261" cy="647700"/>
              </a:xfrm>
              <a:prstGeom prst="rect">
                <a:avLst/>
              </a:prstGeom>
              <a:blipFill>
                <a:blip r:embed="rId11"/>
                <a:stretch>
                  <a:fillRect t="-7407" b="-185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4152235" y="5310570"/>
            <a:ext cx="1225550" cy="622300"/>
            <a:chOff x="9900916" y="1911625"/>
            <a:chExt cx="1225550" cy="622300"/>
          </a:xfrm>
        </p:grpSpPr>
        <p:grpSp>
          <p:nvGrpSpPr>
            <p:cNvPr id="40" name="Group 39"/>
            <p:cNvGrpSpPr/>
            <p:nvPr/>
          </p:nvGrpSpPr>
          <p:grpSpPr>
            <a:xfrm>
              <a:off x="9959343" y="1971802"/>
              <a:ext cx="1106164" cy="501945"/>
              <a:chOff x="7562555" y="5670470"/>
              <a:chExt cx="1106164" cy="501945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55" y="5670470"/>
                <a:ext cx="501945" cy="501945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6774" y="5670470"/>
                <a:ext cx="501945" cy="501945"/>
              </a:xfrm>
              <a:prstGeom prst="rect">
                <a:avLst/>
              </a:prstGeom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9900916" y="1911625"/>
              <a:ext cx="1225550" cy="6223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4" name="Rectangle 113"/>
          <p:cNvSpPr/>
          <p:nvPr/>
        </p:nvSpPr>
        <p:spPr>
          <a:xfrm>
            <a:off x="1646238" y="-1366350"/>
            <a:ext cx="6718300" cy="7030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/>
              <a:t>https://www.kisspng.com/png-check-mark-computer-icons-clip-art-green-tick-mark-568606/download-png.html</a:t>
            </a:r>
          </a:p>
        </p:txBody>
      </p:sp>
      <p:cxnSp>
        <p:nvCxnSpPr>
          <p:cNvPr id="131" name="Elbow Connector 130"/>
          <p:cNvCxnSpPr>
            <a:stCxn id="8" idx="1"/>
            <a:endCxn id="96" idx="1"/>
          </p:cNvCxnSpPr>
          <p:nvPr/>
        </p:nvCxnSpPr>
        <p:spPr>
          <a:xfrm rot="10800000" flipV="1">
            <a:off x="7295901" y="943785"/>
            <a:ext cx="932000" cy="1616466"/>
          </a:xfrm>
          <a:prstGeom prst="bentConnector3">
            <a:avLst>
              <a:gd name="adj1" fmla="val 17804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Elbow Connector 168"/>
          <p:cNvCxnSpPr>
            <a:cxnSpLocks/>
          </p:cNvCxnSpPr>
          <p:nvPr/>
        </p:nvCxnSpPr>
        <p:spPr>
          <a:xfrm rot="16200000" flipH="1">
            <a:off x="9483875" y="4405650"/>
            <a:ext cx="3164492" cy="3351"/>
          </a:xfrm>
          <a:prstGeom prst="bentConnector3">
            <a:avLst>
              <a:gd name="adj1" fmla="val 50000"/>
            </a:avLst>
          </a:prstGeom>
          <a:ln w="57150">
            <a:solidFill>
              <a:srgbClr val="409D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Elbow Connector 266"/>
          <p:cNvCxnSpPr>
            <a:cxnSpLocks/>
            <a:stCxn id="96" idx="2"/>
            <a:endCxn id="16" idx="2"/>
          </p:cNvCxnSpPr>
          <p:nvPr/>
        </p:nvCxnSpPr>
        <p:spPr>
          <a:xfrm rot="16200000" flipH="1">
            <a:off x="9341390" y="1691221"/>
            <a:ext cx="1" cy="2267721"/>
          </a:xfrm>
          <a:prstGeom prst="bentConnector3">
            <a:avLst>
              <a:gd name="adj1" fmla="val 2286010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Elbow Connector 184"/>
          <p:cNvCxnSpPr>
            <a:endCxn id="29" idx="0"/>
          </p:cNvCxnSpPr>
          <p:nvPr/>
        </p:nvCxnSpPr>
        <p:spPr>
          <a:xfrm rot="5400000">
            <a:off x="5580324" y="3752213"/>
            <a:ext cx="3178983" cy="1295730"/>
          </a:xfrm>
          <a:prstGeom prst="bentConnector3">
            <a:avLst>
              <a:gd name="adj1" fmla="val 72371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82" idx="3"/>
            <a:endCxn id="73" idx="1"/>
          </p:cNvCxnSpPr>
          <p:nvPr/>
        </p:nvCxnSpPr>
        <p:spPr>
          <a:xfrm>
            <a:off x="17722270" y="8786486"/>
            <a:ext cx="893535" cy="614711"/>
          </a:xfrm>
          <a:prstGeom prst="bentConnector3">
            <a:avLst>
              <a:gd name="adj1" fmla="val 50000"/>
            </a:avLst>
          </a:prstGeom>
          <a:ln w="57150" cap="flat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18557833" y="7965180"/>
            <a:ext cx="2165350" cy="558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Dataset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ounded Rectangle 72"/>
              <p:cNvSpPr/>
              <p:nvPr/>
            </p:nvSpPr>
            <p:spPr>
              <a:xfrm>
                <a:off x="18615805" y="9128855"/>
                <a:ext cx="2049407" cy="544684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is steady?</a:t>
                </a:r>
              </a:p>
            </p:txBody>
          </p:sp>
        </mc:Choice>
        <mc:Fallback xmlns="">
          <p:sp>
            <p:nvSpPr>
              <p:cNvPr id="73" name="Rounded 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5805" y="9128855"/>
                <a:ext cx="2049407" cy="544684"/>
              </a:xfrm>
              <a:prstGeom prst="roundRect">
                <a:avLst/>
              </a:prstGeom>
              <a:blipFill>
                <a:blip r:embed="rId12"/>
                <a:stretch>
                  <a:fillRect b="-5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9561954" y="13278763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Vortices/HT as Crit. Points: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1954" y="13278763"/>
                <a:ext cx="2545261" cy="647700"/>
              </a:xfrm>
              <a:prstGeom prst="rect">
                <a:avLst/>
              </a:prstGeom>
              <a:blipFill>
                <a:blip r:embed="rId13"/>
                <a:stretch>
                  <a:fillRect t="-6422" b="-18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18340276" y="11049166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GB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0276" y="11049166"/>
                <a:ext cx="2545261" cy="6477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8340276" y="11722518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Objective Vortices/HT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in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dirty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 i="0" dirty="0" smtClean="0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0276" y="11722518"/>
                <a:ext cx="2545261" cy="647700"/>
              </a:xfrm>
              <a:prstGeom prst="rect">
                <a:avLst/>
              </a:prstGeom>
              <a:blipFill>
                <a:blip r:embed="rId15"/>
                <a:stretch>
                  <a:fillRect t="-6481" r="-2148" b="-194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14357426" y="13273933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Curved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b="1" dirty="0"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</m:oMath>
                </a14:m>
                <a:endParaRPr lang="de-DE" b="1" dirty="0"/>
              </a:p>
              <a:p>
                <a:pPr algn="ctr"/>
                <a:r>
                  <a:rPr lang="de-DE" dirty="0"/>
                  <a:t>Improve</a:t>
                </a:r>
                <a:r>
                  <a:rPr lang="de-DE" b="1" dirty="0"/>
                  <a:t> </a:t>
                </a:r>
                <a:r>
                  <a:rPr lang="de-DE" dirty="0"/>
                  <a:t>in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7426" y="13273933"/>
                <a:ext cx="2545261" cy="647700"/>
              </a:xfrm>
              <a:prstGeom prst="rect">
                <a:avLst/>
              </a:prstGeom>
              <a:blipFill>
                <a:blip r:embed="rId16"/>
                <a:stretch>
                  <a:fillRect t="-6422" b="-18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16959690" y="13273933"/>
                <a:ext cx="2545261" cy="6477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False Positive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de-DE" b="1" dirty="0"/>
                  <a:t> </a:t>
                </a:r>
                <a:endParaRPr lang="en-GB" dirty="0"/>
              </a:p>
              <a:p>
                <a:pPr algn="ctr"/>
                <a:r>
                  <a:rPr lang="en-GB" dirty="0"/>
                  <a:t>(Vortices/HT) in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9690" y="13273933"/>
                <a:ext cx="2545261" cy="647700"/>
              </a:xfrm>
              <a:prstGeom prst="rect">
                <a:avLst/>
              </a:prstGeom>
              <a:blipFill>
                <a:blip r:embed="rId17"/>
                <a:stretch>
                  <a:fillRect t="-6422" b="-18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18755077" y="9694907"/>
            <a:ext cx="1785724" cy="501945"/>
            <a:chOff x="7266809" y="5642294"/>
            <a:chExt cx="1785724" cy="50194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809" y="5642294"/>
              <a:ext cx="501945" cy="501945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0588" y="5642294"/>
              <a:ext cx="501945" cy="501945"/>
            </a:xfrm>
            <a:prstGeom prst="rect">
              <a:avLst/>
            </a:prstGeom>
          </p:spPr>
        </p:pic>
      </p:grpSp>
      <p:sp>
        <p:nvSpPr>
          <p:cNvPr id="82" name="Rounded Rectangle 81"/>
          <p:cNvSpPr/>
          <p:nvPr/>
        </p:nvSpPr>
        <p:spPr>
          <a:xfrm>
            <a:off x="15672863" y="8514144"/>
            <a:ext cx="2049407" cy="544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Hopf Bifurcation</a:t>
            </a:r>
            <a:endParaRPr lang="de-DE" dirty="0"/>
          </a:p>
        </p:txBody>
      </p:sp>
      <p:sp>
        <p:nvSpPr>
          <p:cNvPr id="83" name="Rounded Rectangle 82"/>
          <p:cNvSpPr/>
          <p:nvPr/>
        </p:nvSpPr>
        <p:spPr>
          <a:xfrm>
            <a:off x="15662524" y="9128854"/>
            <a:ext cx="2049407" cy="544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Fold Bifurcation</a:t>
            </a:r>
            <a:endParaRPr lang="de-DE" dirty="0"/>
          </a:p>
        </p:txBody>
      </p:sp>
      <p:cxnSp>
        <p:nvCxnSpPr>
          <p:cNvPr id="84" name="Elbow Connector 83"/>
          <p:cNvCxnSpPr>
            <a:stCxn id="72" idx="1"/>
            <a:endCxn id="82" idx="0"/>
          </p:cNvCxnSpPr>
          <p:nvPr/>
        </p:nvCxnSpPr>
        <p:spPr>
          <a:xfrm rot="10800000" flipV="1">
            <a:off x="16697567" y="8244580"/>
            <a:ext cx="1860266" cy="269564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72" idx="1"/>
            <a:endCxn id="83" idx="1"/>
          </p:cNvCxnSpPr>
          <p:nvPr/>
        </p:nvCxnSpPr>
        <p:spPr>
          <a:xfrm rot="10800000" flipV="1">
            <a:off x="15662525" y="8244580"/>
            <a:ext cx="2895309" cy="1156616"/>
          </a:xfrm>
          <a:prstGeom prst="bentConnector3">
            <a:avLst>
              <a:gd name="adj1" fmla="val 107896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83" idx="2"/>
            <a:endCxn id="80" idx="1"/>
          </p:cNvCxnSpPr>
          <p:nvPr/>
        </p:nvCxnSpPr>
        <p:spPr>
          <a:xfrm rot="16200000" flipH="1">
            <a:off x="17584981" y="8775784"/>
            <a:ext cx="272342" cy="2067849"/>
          </a:xfrm>
          <a:prstGeom prst="bentConnector2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cxnSpLocks/>
            <a:stCxn id="81" idx="3"/>
          </p:cNvCxnSpPr>
          <p:nvPr/>
        </p:nvCxnSpPr>
        <p:spPr>
          <a:xfrm>
            <a:off x="20540801" y="9945880"/>
            <a:ext cx="824077" cy="3328053"/>
          </a:xfrm>
          <a:prstGeom prst="bentConnector2">
            <a:avLst/>
          </a:prstGeom>
          <a:ln w="57150">
            <a:solidFill>
              <a:srgbClr val="409D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80" idx="2"/>
            <a:endCxn id="77" idx="0"/>
          </p:cNvCxnSpPr>
          <p:nvPr/>
        </p:nvCxnSpPr>
        <p:spPr>
          <a:xfrm rot="5400000">
            <a:off x="15779514" y="10047396"/>
            <a:ext cx="3077081" cy="3375993"/>
          </a:xfrm>
          <a:prstGeom prst="bentConnector3">
            <a:avLst>
              <a:gd name="adj1" fmla="val 3973"/>
            </a:avLst>
          </a:prstGeom>
          <a:ln w="57150">
            <a:solidFill>
              <a:srgbClr val="409D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72" idx="2"/>
            <a:endCxn id="73" idx="0"/>
          </p:cNvCxnSpPr>
          <p:nvPr/>
        </p:nvCxnSpPr>
        <p:spPr>
          <a:xfrm rot="16200000" flipH="1">
            <a:off x="19338071" y="8826416"/>
            <a:ext cx="604875" cy="1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cxnSpLocks/>
            <a:endCxn id="75" idx="0"/>
          </p:cNvCxnSpPr>
          <p:nvPr/>
        </p:nvCxnSpPr>
        <p:spPr>
          <a:xfrm>
            <a:off x="19612907" y="10486155"/>
            <a:ext cx="0" cy="5630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cxnSpLocks/>
            <a:stCxn id="80" idx="2"/>
            <a:endCxn id="81" idx="2"/>
          </p:cNvCxnSpPr>
          <p:nvPr/>
        </p:nvCxnSpPr>
        <p:spPr>
          <a:xfrm rot="16200000" flipH="1">
            <a:off x="19647939" y="9554962"/>
            <a:ext cx="12700" cy="1283779"/>
          </a:xfrm>
          <a:prstGeom prst="bentConnector3">
            <a:avLst>
              <a:gd name="adj1" fmla="val 2287205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76" idx="2"/>
            <a:endCxn id="74" idx="0"/>
          </p:cNvCxnSpPr>
          <p:nvPr/>
        </p:nvCxnSpPr>
        <p:spPr>
          <a:xfrm rot="16200000" flipH="1">
            <a:off x="19769474" y="12213651"/>
            <a:ext cx="908545" cy="1221678"/>
          </a:xfrm>
          <a:prstGeom prst="bentConnector3">
            <a:avLst>
              <a:gd name="adj1" fmla="val 50000"/>
            </a:avLst>
          </a:prstGeom>
          <a:ln w="57150">
            <a:solidFill>
              <a:srgbClr val="409D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/>
          <p:cNvCxnSpPr>
            <a:stCxn id="80" idx="2"/>
          </p:cNvCxnSpPr>
          <p:nvPr/>
        </p:nvCxnSpPr>
        <p:spPr>
          <a:xfrm rot="5400000">
            <a:off x="17036590" y="11260032"/>
            <a:ext cx="3032641" cy="906281"/>
          </a:xfrm>
          <a:prstGeom prst="bentConnector3">
            <a:avLst>
              <a:gd name="adj1" fmla="val 3935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76" idx="1"/>
          </p:cNvCxnSpPr>
          <p:nvPr/>
        </p:nvCxnSpPr>
        <p:spPr>
          <a:xfrm flipH="1">
            <a:off x="15662524" y="12046368"/>
            <a:ext cx="2677752" cy="0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563622" y="2295420"/>
                <a:ext cx="1823258" cy="529663"/>
              </a:xfrm>
              <a:prstGeom prst="rect">
                <a:avLst/>
              </a:prstGeom>
              <a:solidFill>
                <a:srgbClr val="409D5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steady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622" y="2295420"/>
                <a:ext cx="1823258" cy="529663"/>
              </a:xfrm>
              <a:prstGeom prst="rect">
                <a:avLst/>
              </a:prstGeom>
              <a:blipFill>
                <a:blip r:embed="rId18"/>
                <a:stretch>
                  <a:fillRect b="-68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7295901" y="2295419"/>
                <a:ext cx="1823258" cy="52966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unsteady</a:t>
                </a: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901" y="2295419"/>
                <a:ext cx="1823258" cy="529663"/>
              </a:xfrm>
              <a:prstGeom prst="rect">
                <a:avLst/>
              </a:prstGeom>
              <a:blipFill>
                <a:blip r:embed="rId19"/>
                <a:stretch>
                  <a:fillRect b="-68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Elbow Connector 100"/>
          <p:cNvCxnSpPr>
            <a:cxnSpLocks/>
            <a:stCxn id="96" idx="0"/>
            <a:endCxn id="16" idx="0"/>
          </p:cNvCxnSpPr>
          <p:nvPr/>
        </p:nvCxnSpPr>
        <p:spPr>
          <a:xfrm rot="16200000" flipH="1">
            <a:off x="9341389" y="1161559"/>
            <a:ext cx="1" cy="2267721"/>
          </a:xfrm>
          <a:prstGeom prst="bentConnector3">
            <a:avLst>
              <a:gd name="adj1" fmla="val -22860000000"/>
            </a:avLst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cxnSpLocks/>
            <a:stCxn id="8" idx="2"/>
          </p:cNvCxnSpPr>
          <p:nvPr/>
        </p:nvCxnSpPr>
        <p:spPr>
          <a:xfrm>
            <a:off x="9310576" y="1223185"/>
            <a:ext cx="2824" cy="864869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6563419" y="1311591"/>
            <a:ext cx="1849289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Fold Bifurcation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9266627" y="1277808"/>
            <a:ext cx="1911934" cy="1008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No Bifurcation/</a:t>
            </a:r>
          </a:p>
          <a:p>
            <a:r>
              <a:rPr lang="en-GB" b="1" dirty="0"/>
              <a:t>Hopf Bifurcation</a:t>
            </a:r>
            <a:endParaRPr lang="de-DE" b="1" dirty="0"/>
          </a:p>
          <a:p>
            <a:endParaRPr lang="de-DE" b="1" dirty="0"/>
          </a:p>
        </p:txBody>
      </p:sp>
      <p:cxnSp>
        <p:nvCxnSpPr>
          <p:cNvPr id="155" name="Elbow Connector 154"/>
          <p:cNvCxnSpPr>
            <a:endCxn id="28" idx="0"/>
          </p:cNvCxnSpPr>
          <p:nvPr/>
        </p:nvCxnSpPr>
        <p:spPr>
          <a:xfrm>
            <a:off x="6517832" y="5115560"/>
            <a:ext cx="2651653" cy="875727"/>
          </a:xfrm>
          <a:prstGeom prst="bentConnector2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cxnSpLocks/>
          </p:cNvCxnSpPr>
          <p:nvPr/>
        </p:nvCxnSpPr>
        <p:spPr>
          <a:xfrm>
            <a:off x="9346431" y="3053080"/>
            <a:ext cx="0" cy="611953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301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BD79-5AB0-41BC-A104-DC5CBE51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56AE36-4B02-45F9-BFB5-1A590C1F05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98" y="1475581"/>
                <a:ext cx="12565481" cy="540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2F5A7D"/>
                    </a:solidFill>
                  </a:rPr>
                  <a:t>Q1. </a:t>
                </a:r>
                <a:r>
                  <a:rPr lang="en-US" dirty="0"/>
                  <a:t>Not every vector field can be decomposed this way!</a:t>
                </a:r>
              </a:p>
              <a:p>
                <a:pPr lvl="1"/>
                <a:r>
                  <a:rPr lang="en-GB" dirty="0"/>
                  <a:t>Fold bifurcations</a:t>
                </a:r>
              </a:p>
              <a:p>
                <a:pPr lvl="1"/>
                <a:r>
                  <a:rPr lang="en-GB" dirty="0"/>
                  <a:t>Hopf bifurcations</a:t>
                </a:r>
              </a:p>
              <a:p>
                <a:pPr lvl="1"/>
                <a:endParaRPr lang="en-GB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2F5A7D"/>
                    </a:solidFill>
                  </a:rPr>
                  <a:t>Q2. </a:t>
                </a:r>
                <a:r>
                  <a:rPr lang="en-US" dirty="0"/>
                  <a:t>Some</a:t>
                </a:r>
                <a:r>
                  <a:rPr lang="en-US" dirty="0">
                    <a:solidFill>
                      <a:srgbClr val="2F5A7D"/>
                    </a:solidFill>
                  </a:rPr>
                  <a:t> </a:t>
                </a:r>
                <a:r>
                  <a:rPr lang="en-US" dirty="0"/>
                  <a:t>methods can be transferred to the time-dependent case</a:t>
                </a:r>
              </a:p>
              <a:p>
                <a:pPr lvl="1"/>
                <a:r>
                  <a:rPr lang="en-US" dirty="0"/>
                  <a:t>If observed field is steady</a:t>
                </a:r>
              </a:p>
              <a:p>
                <a:pPr lvl="2"/>
                <a:r>
                  <a:rPr lang="en-GB" dirty="0"/>
                  <a:t>Vortex core line &amp; HT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dirty="0"/>
                  <a:t> critical points</a:t>
                </a:r>
              </a:p>
              <a:p>
                <a:pPr lvl="1"/>
                <a:r>
                  <a:rPr lang="en-GB" dirty="0"/>
                  <a:t>If observer field is uniform and steady</a:t>
                </a:r>
              </a:p>
              <a:p>
                <a:pPr lvl="2"/>
                <a:r>
                  <a:rPr lang="en-GB" dirty="0"/>
                  <a:t>Separatrices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dirty="0"/>
                  <a:t> LCS</a:t>
                </a:r>
              </a:p>
              <a:p>
                <a:pPr marL="1007943" lvl="2" indent="0">
                  <a:buNone/>
                </a:pPr>
                <a:endParaRPr lang="en-GB" dirty="0"/>
              </a:p>
              <a:p>
                <a:r>
                  <a:rPr lang="en-GB" dirty="0"/>
                  <a:t>Improvement for curved PV solutions</a:t>
                </a:r>
              </a:p>
              <a:p>
                <a:r>
                  <a:rPr lang="en-GB" dirty="0"/>
                  <a:t>Straight forward extension to 3D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56AE36-4B02-45F9-BFB5-1A590C1F05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8" y="1475581"/>
                <a:ext cx="12565481" cy="5400000"/>
              </a:xfrm>
              <a:blipFill>
                <a:blip r:embed="rId2"/>
                <a:stretch>
                  <a:fillRect l="-776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370" y="1471524"/>
            <a:ext cx="2169630" cy="149162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458" y="4942172"/>
            <a:ext cx="2803208" cy="1927205"/>
          </a:xfrm>
          <a:prstGeom prst="rect">
            <a:avLst/>
          </a:prstGeom>
        </p:spPr>
      </p:pic>
      <p:pic>
        <p:nvPicPr>
          <p:cNvPr id="8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62" y="4942173"/>
            <a:ext cx="2876364" cy="1927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65" y="3244751"/>
            <a:ext cx="2468976" cy="1697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749" y="1538031"/>
            <a:ext cx="2072891" cy="142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28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54" y="3331018"/>
            <a:ext cx="2698818" cy="1855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1ABD79-5AB0-41BC-A104-DC5CBE51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6AE36-4B02-45F9-BFB5-1A590C1F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8" y="1475581"/>
            <a:ext cx="10518242" cy="5400000"/>
          </a:xfrm>
        </p:spPr>
        <p:txBody>
          <a:bodyPr>
            <a:normAutofit/>
          </a:bodyPr>
          <a:lstStyle/>
          <a:p>
            <a:r>
              <a:rPr lang="en-GB" dirty="0"/>
              <a:t>Visualization of observer field</a:t>
            </a:r>
          </a:p>
          <a:p>
            <a:pPr lvl="1"/>
            <a:r>
              <a:rPr lang="en-GB" dirty="0"/>
              <a:t>Show deviation from uniformity</a:t>
            </a:r>
          </a:p>
          <a:p>
            <a:pPr lvl="1"/>
            <a:r>
              <a:rPr lang="en-GB" dirty="0"/>
              <a:t>Physical energies</a:t>
            </a:r>
          </a:p>
          <a:p>
            <a:pPr lvl="1"/>
            <a:endParaRPr lang="en-GB" dirty="0"/>
          </a:p>
          <a:p>
            <a:r>
              <a:rPr lang="en-US" dirty="0"/>
              <a:t>Quantification of steadiness</a:t>
            </a:r>
          </a:p>
          <a:p>
            <a:pPr lvl="1"/>
            <a:r>
              <a:rPr lang="en-US" dirty="0"/>
              <a:t>Transfer of techniques if (slightly) unsteady</a:t>
            </a:r>
          </a:p>
          <a:p>
            <a:pPr lvl="1"/>
            <a:r>
              <a:rPr lang="en-US" dirty="0"/>
              <a:t>Feature extraction error</a:t>
            </a:r>
          </a:p>
          <a:p>
            <a:pPr marL="0" indent="0">
              <a:buNone/>
            </a:pPr>
            <a:endParaRPr lang="en-GB" dirty="0"/>
          </a:p>
          <a:p>
            <a:r>
              <a:rPr lang="en-US" dirty="0"/>
              <a:t>Apply other PV methods e.g., higher-order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[Roth &amp; Peikert 1999]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Partition space-domain of Hadwiger et al. </a:t>
            </a:r>
          </a:p>
          <a:p>
            <a:pPr lvl="1"/>
            <a:r>
              <a:rPr lang="en-GB" b="0" dirty="0"/>
              <a:t>Compare with</a:t>
            </a:r>
            <a:r>
              <a:rPr lang="en-US" dirty="0"/>
              <a:t> Günther et al. </a:t>
            </a:r>
          </a:p>
          <a:p>
            <a:pPr lvl="1"/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7EB2E-A15B-4D7E-AFC5-40E25F37F48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821214" y="1475581"/>
            <a:ext cx="2378059" cy="5400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4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31A17723-0D50-4E0D-9ECC-41E4D56135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54" y="1475581"/>
            <a:ext cx="2698818" cy="1855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7" y="1475582"/>
            <a:ext cx="2707800" cy="1861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471" y="5186454"/>
            <a:ext cx="2697401" cy="202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48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984" y="4079788"/>
            <a:ext cx="2816427" cy="2112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5F4DE-6329-416B-849E-2BE38390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448253FE-23D9-4BD0-B56A-A57F0DD4EE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200" y="1476000"/>
                <a:ext cx="12960000" cy="540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2F5A7D"/>
                    </a:solidFill>
                  </a:rPr>
                  <a:t>Q2. </a:t>
                </a:r>
                <a:r>
                  <a:rPr lang="en-US" dirty="0"/>
                  <a:t>Can techniques be transferred from the steady to the time-dependent case?</a:t>
                </a:r>
              </a:p>
              <a:p>
                <a:pPr lvl="1"/>
                <a:r>
                  <a:rPr lang="en-US" dirty="0"/>
                  <a:t>Features from steady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time-dependent</a:t>
                </a:r>
              </a:p>
              <a:p>
                <a:pPr lvl="1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Vortex core lines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[</a:t>
                </a: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Günther et al. 17/18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, </a:t>
                </a:r>
                <a:r>
                  <a:rPr lang="en-GB" sz="1600" dirty="0" err="1">
                    <a:solidFill>
                      <a:schemeClr val="bg1">
                        <a:lumMod val="50000"/>
                      </a:schemeClr>
                    </a:solidFill>
                  </a:rPr>
                  <a:t>Hadwiger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et al. 2019] </a:t>
                </a:r>
                <a:r>
                  <a:rPr lang="en-GB" dirty="0">
                    <a:solidFill>
                      <a:srgbClr val="409D53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✔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lvl="1"/>
                <a:r>
                  <a:rPr lang="en-US" dirty="0"/>
                  <a:t>Vector field topology</a:t>
                </a:r>
                <a:r>
                  <a:rPr lang="en-US" dirty="0">
                    <a:solidFill>
                      <a:srgbClr val="0070C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448253FE-23D9-4BD0-B56A-A57F0DD4EE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200" y="1476000"/>
                <a:ext cx="12960000" cy="5400000"/>
              </a:xfrm>
              <a:blipFill>
                <a:blip r:embed="rId3"/>
                <a:stretch>
                  <a:fillRect l="-753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50EA1E7-9D6A-40A7-B8C2-46BA0F5BD5FC}"/>
              </a:ext>
            </a:extLst>
          </p:cNvPr>
          <p:cNvSpPr/>
          <p:nvPr/>
        </p:nvSpPr>
        <p:spPr>
          <a:xfrm>
            <a:off x="6541794" y="3579783"/>
            <a:ext cx="184731" cy="70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40509" y="4075435"/>
            <a:ext cx="10883785" cy="2509992"/>
            <a:chOff x="240509" y="4075435"/>
            <a:chExt cx="10883785" cy="250999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6" y="4090539"/>
              <a:ext cx="3079029" cy="211683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18" y="4083248"/>
              <a:ext cx="3131436" cy="215286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240509" y="4075435"/>
              <a:ext cx="10151475" cy="2509992"/>
              <a:chOff x="244863" y="4075435"/>
              <a:chExt cx="10151475" cy="250999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A3DBFDD-AC50-433F-892E-27CF4F004A2F}"/>
                  </a:ext>
                </a:extLst>
              </p:cNvPr>
              <p:cNvGrpSpPr/>
              <p:nvPr/>
            </p:nvGrpSpPr>
            <p:grpSpPr>
              <a:xfrm>
                <a:off x="244863" y="4075435"/>
                <a:ext cx="10151475" cy="2509992"/>
                <a:chOff x="244863" y="4075435"/>
                <a:chExt cx="10151475" cy="2509992"/>
              </a:xfrm>
            </p:grpSpPr>
            <p:pic>
              <p:nvPicPr>
                <p:cNvPr id="43" name="Picture 42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184136D-8F70-4D65-9EE6-27B85DFDF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63" y="4075435"/>
                  <a:ext cx="2819167" cy="2114375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46D6C04-56FC-4130-A0CC-F451AD6535F1}"/>
                    </a:ext>
                  </a:extLst>
                </p:cNvPr>
                <p:cNvSpPr txBox="1"/>
                <p:nvPr/>
              </p:nvSpPr>
              <p:spPr>
                <a:xfrm>
                  <a:off x="3035044" y="4721129"/>
                  <a:ext cx="49084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C6F743D2-D249-41D9-B42F-97AFAF358B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9752" y="4737891"/>
                      <a:ext cx="596637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800" dirty="0"/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C6F743D2-D249-41D9-B42F-97AFAF358BF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9752" y="4737891"/>
                      <a:ext cx="596637" cy="83099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7" name="TextBox 46"/>
                <p:cNvSpPr txBox="1"/>
                <p:nvPr/>
              </p:nvSpPr>
              <p:spPr>
                <a:xfrm>
                  <a:off x="348354" y="6187754"/>
                  <a:ext cx="2562706" cy="397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Time-dependent</a:t>
                  </a:r>
                  <a:endParaRPr lang="de-DE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3796379" y="6187754"/>
                  <a:ext cx="1525657" cy="397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Observer</a:t>
                  </a:r>
                  <a:endParaRPr lang="de-DE" dirty="0"/>
                </a:p>
              </p:txBody>
            </p:sp>
            <p:sp>
              <p:nvSpPr>
                <p:cNvPr id="50" name="Arrow: Left-Right 25">
                  <a:extLst>
                    <a:ext uri="{FF2B5EF4-FFF2-40B4-BE49-F238E27FC236}">
                      <a16:creationId xmlns:a16="http://schemas.microsoft.com/office/drawing/2014/main" id="{C588739A-FF88-4B65-949A-FB20770D1D80}"/>
                    </a:ext>
                  </a:extLst>
                </p:cNvPr>
                <p:cNvSpPr/>
                <p:nvPr/>
              </p:nvSpPr>
              <p:spPr>
                <a:xfrm>
                  <a:off x="9539210" y="4963104"/>
                  <a:ext cx="857128" cy="234335"/>
                </a:xfrm>
                <a:prstGeom prst="left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2" name="Picture 41" descr="Free vector graphic: &lt;strong&gt;Eye, Icon&lt;/strong&gt;, Symbol, Look, Vision ...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2431" y="6257204"/>
                <a:ext cx="562151" cy="290737"/>
              </a:xfrm>
              <a:prstGeom prst="rect">
                <a:avLst/>
              </a:prstGeom>
            </p:spPr>
          </p:pic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01667" y="580420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47817" y="553129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471950" y="5839486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518100" y="5566580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90235" y="5821834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836385" y="554892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0458088" y="582433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10504238" y="555142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10502" y="4658157"/>
              <a:ext cx="2203268" cy="538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594941" y="4570596"/>
              <a:ext cx="2467086" cy="703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Günther et al. 17/18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]</a:t>
              </a:r>
            </a:p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GB" dirty="0" err="1">
                  <a:solidFill>
                    <a:schemeClr val="bg1">
                      <a:lumMod val="50000"/>
                    </a:schemeClr>
                  </a:solidFill>
                </a:rPr>
                <a:t>Hadwiger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 et al. 2019]</a:t>
              </a:r>
              <a:endParaRPr lang="de-D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859986" y="6187754"/>
            <a:ext cx="547570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           Steady</a:t>
            </a:r>
            <a:endParaRPr lang="de-DE" dirty="0"/>
          </a:p>
        </p:txBody>
      </p:sp>
      <p:cxnSp>
        <p:nvCxnSpPr>
          <p:cNvPr id="44" name="Connector: Elbow 7">
            <a:extLst>
              <a:ext uri="{FF2B5EF4-FFF2-40B4-BE49-F238E27FC236}">
                <a16:creationId xmlns:a16="http://schemas.microsoft.com/office/drawing/2014/main" id="{5229962D-E393-4BD7-B264-0C718E2FB902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17346" y="-991818"/>
            <a:ext cx="15104" cy="10149609"/>
          </a:xfrm>
          <a:prstGeom prst="bentConnector3">
            <a:avLst>
              <a:gd name="adj1" fmla="val 2790678"/>
            </a:avLst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6874AF3-5F06-45D8-B19B-5844D0228373}"/>
              </a:ext>
            </a:extLst>
          </p:cNvPr>
          <p:cNvSpPr txBox="1"/>
          <p:nvPr/>
        </p:nvSpPr>
        <p:spPr>
          <a:xfrm>
            <a:off x="6192271" y="3299705"/>
            <a:ext cx="13354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70254271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6083B1-A44F-43A0-851C-84E049C1C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887" y="5050491"/>
            <a:ext cx="12960000" cy="1531233"/>
          </a:xfrm>
        </p:spPr>
        <p:txBody>
          <a:bodyPr/>
          <a:lstStyle/>
          <a:p>
            <a:pPr algn="ctr"/>
            <a:r>
              <a:rPr lang="en-GB" sz="4400" dirty="0"/>
              <a:t>Thank you for your attention! </a:t>
            </a:r>
            <a:br>
              <a:rPr lang="en-GB" sz="4400" dirty="0"/>
            </a:br>
            <a:r>
              <a:rPr lang="en-GB" sz="4400" dirty="0"/>
              <a:t>Questions?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C9FCA2-8BC9-4E02-8855-34FEF0F5D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9334">
            <a:off x="7654540" y="1203870"/>
            <a:ext cx="4097194" cy="3841120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A580BC71-AD09-4A3C-90FB-70847B98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38" y="1202093"/>
            <a:ext cx="5733602" cy="38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09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8F123F-DC75-4234-BE24-226137E28D9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References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8F123F-DC75-4234-BE24-226137E28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2D7CC-FB6B-4F77-B32D-959E42509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/>
              <a:t>Haller, G., </a:t>
            </a:r>
            <a:r>
              <a:rPr lang="en-US" sz="1800" dirty="0" err="1"/>
              <a:t>Hadjighasem</a:t>
            </a:r>
            <a:r>
              <a:rPr lang="en-US" sz="1800" dirty="0"/>
              <a:t>, A., </a:t>
            </a:r>
            <a:r>
              <a:rPr lang="en-US" sz="1800" dirty="0" err="1"/>
              <a:t>Farazmand</a:t>
            </a:r>
            <a:r>
              <a:rPr lang="en-US" sz="1800" dirty="0"/>
              <a:t>, M., &amp; </a:t>
            </a:r>
            <a:r>
              <a:rPr lang="en-US" sz="1800" dirty="0" err="1"/>
              <a:t>Huhn</a:t>
            </a:r>
            <a:r>
              <a:rPr lang="en-US" sz="1800" dirty="0"/>
              <a:t>, F. (2016). Defining coherent vortices objectively from the vorticity. </a:t>
            </a:r>
            <a:r>
              <a:rPr lang="en-US" sz="1800" i="1" dirty="0"/>
              <a:t>Journal of Fluid Mechanics</a:t>
            </a:r>
            <a:r>
              <a:rPr lang="en-US" sz="1800" dirty="0"/>
              <a:t>, </a:t>
            </a:r>
            <a:r>
              <a:rPr lang="en-US" sz="1800" i="1" dirty="0"/>
              <a:t>795</a:t>
            </a:r>
            <a:r>
              <a:rPr lang="en-US" sz="1800" dirty="0"/>
              <a:t>, 136-173.</a:t>
            </a:r>
          </a:p>
          <a:p>
            <a:r>
              <a:rPr lang="en-US" sz="1800" dirty="0"/>
              <a:t>Weinkauf, T., </a:t>
            </a:r>
            <a:r>
              <a:rPr lang="en-US" sz="1800" dirty="0" err="1"/>
              <a:t>Sahner</a:t>
            </a:r>
            <a:r>
              <a:rPr lang="en-US" sz="1800" dirty="0"/>
              <a:t>, J., Theisel, H., &amp; Hege, H. C. (2007). Cores of swirling particle motion in unsteady flows. </a:t>
            </a:r>
            <a:r>
              <a:rPr lang="en-US" sz="1800" i="1" dirty="0"/>
              <a:t>IEEE Transactions on Visualization and Computer Graphics</a:t>
            </a:r>
            <a:r>
              <a:rPr lang="en-US" sz="1800" dirty="0"/>
              <a:t>, </a:t>
            </a:r>
            <a:r>
              <a:rPr lang="en-US" sz="1800" i="1" dirty="0"/>
              <a:t>13</a:t>
            </a:r>
            <a:r>
              <a:rPr lang="en-US" sz="1800" dirty="0"/>
              <a:t>(6), 1759-1766.</a:t>
            </a:r>
          </a:p>
          <a:p>
            <a:r>
              <a:rPr lang="de-DE" sz="1800" dirty="0"/>
              <a:t>Günther, T., Schulze, M., &amp; Theisel, H. (2016). Rotation invariant </a:t>
            </a:r>
            <a:r>
              <a:rPr lang="de-DE" sz="1800" dirty="0" err="1"/>
              <a:t>vortices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flow</a:t>
            </a:r>
            <a:r>
              <a:rPr lang="de-DE" sz="1800" dirty="0"/>
              <a:t> </a:t>
            </a:r>
            <a:r>
              <a:rPr lang="de-DE" sz="1800" dirty="0" err="1"/>
              <a:t>visualization</a:t>
            </a:r>
            <a:r>
              <a:rPr lang="de-DE" sz="1800" dirty="0"/>
              <a:t>. </a:t>
            </a:r>
            <a:r>
              <a:rPr lang="de-DE" sz="1800" i="1" dirty="0"/>
              <a:t>IEEE Transactions on </a:t>
            </a:r>
            <a:r>
              <a:rPr lang="de-DE" sz="1800" i="1" dirty="0" err="1"/>
              <a:t>Visualization</a:t>
            </a:r>
            <a:r>
              <a:rPr lang="de-DE" sz="1800" i="1" dirty="0"/>
              <a:t> &amp; Computer Graphics</a:t>
            </a:r>
            <a:r>
              <a:rPr lang="de-DE" sz="1800" dirty="0"/>
              <a:t>, (1), 1-1.</a:t>
            </a:r>
          </a:p>
          <a:p>
            <a:r>
              <a:rPr lang="en-US" sz="1800" dirty="0"/>
              <a:t>Günther, T., Gross, M., &amp; Theisel, H. (2017). Generic objective vortices for flow visualization. </a:t>
            </a:r>
            <a:r>
              <a:rPr lang="en-US" sz="1800" i="1" dirty="0"/>
              <a:t>ACM Transactions on Graphics (TOG)</a:t>
            </a:r>
            <a:r>
              <a:rPr lang="en-US" sz="1800" dirty="0"/>
              <a:t>, </a:t>
            </a:r>
            <a:r>
              <a:rPr lang="en-US" sz="1800" i="1" dirty="0"/>
              <a:t>36</a:t>
            </a:r>
            <a:r>
              <a:rPr lang="en-US" sz="1800" dirty="0"/>
              <a:t>(4), 141.</a:t>
            </a:r>
          </a:p>
          <a:p>
            <a:r>
              <a:rPr lang="en-US" sz="1800" dirty="0"/>
              <a:t>Günther, T., &amp; Theisel, H. (2018). Hyper-Objective Vortices. </a:t>
            </a:r>
            <a:r>
              <a:rPr lang="en-US" sz="1800" i="1" dirty="0"/>
              <a:t>IEEE transactions on visualization and computer graphics</a:t>
            </a:r>
            <a:r>
              <a:rPr lang="en-US" sz="1800" dirty="0"/>
              <a:t>.</a:t>
            </a:r>
          </a:p>
          <a:p>
            <a:r>
              <a:rPr lang="en-US" sz="1800" dirty="0"/>
              <a:t>Hadwiger, M., </a:t>
            </a:r>
            <a:r>
              <a:rPr lang="en-US" sz="1800" dirty="0" err="1"/>
              <a:t>Mlejnek</a:t>
            </a:r>
            <a:r>
              <a:rPr lang="en-US" sz="1800" dirty="0"/>
              <a:t>, M., </a:t>
            </a:r>
            <a:r>
              <a:rPr lang="en-US" sz="1800" dirty="0" err="1"/>
              <a:t>Theußl</a:t>
            </a:r>
            <a:r>
              <a:rPr lang="en-US" sz="1800" dirty="0"/>
              <a:t>, T., &amp; </a:t>
            </a:r>
            <a:r>
              <a:rPr lang="en-US" sz="1800" dirty="0" err="1"/>
              <a:t>Rautek</a:t>
            </a:r>
            <a:r>
              <a:rPr lang="en-US" sz="1800" dirty="0"/>
              <a:t>, P. (2018). Time-Dependent Flow seen through Approximate Observer Killing Fields. </a:t>
            </a:r>
            <a:r>
              <a:rPr lang="en-US" sz="1800" i="1" dirty="0"/>
              <a:t>IEEE transactions on visualization and computer graphics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Jeong</a:t>
            </a:r>
            <a:r>
              <a:rPr lang="en-US" sz="1800" dirty="0"/>
              <a:t>, Jinhee, and Fazle Hussain. "On the identification of a vortex." </a:t>
            </a:r>
            <a:r>
              <a:rPr lang="en-US" sz="1800" i="1" dirty="0"/>
              <a:t>Journal of fluid mechanics</a:t>
            </a:r>
            <a:r>
              <a:rPr lang="en-US" sz="1800" dirty="0"/>
              <a:t> 285 (1995): 69-94.</a:t>
            </a:r>
          </a:p>
          <a:p>
            <a:r>
              <a:rPr lang="en-US" sz="1800" dirty="0"/>
              <a:t>Peikert, Ronald, and Martin Roth. "The “parallel vectors” operator: a vector field visualization primitive." </a:t>
            </a:r>
            <a:r>
              <a:rPr lang="en-US" sz="1800" i="1" dirty="0"/>
              <a:t>Proceedings of the conference on Visualization'99: celebrating ten years</a:t>
            </a:r>
            <a:r>
              <a:rPr lang="en-US" sz="1800" dirty="0"/>
              <a:t>. IEEE Computer Society Press, 1999.</a:t>
            </a:r>
          </a:p>
          <a:p>
            <a:r>
              <a:rPr lang="en-US" sz="1800" dirty="0"/>
              <a:t>Sujudi, David, and Robert Haimes. "Identification of swirling flow in 3-D vector fields." </a:t>
            </a:r>
            <a:r>
              <a:rPr lang="en-US" sz="1800" i="1" dirty="0"/>
              <a:t>12th Computational Fluid Dynamics Conference</a:t>
            </a:r>
            <a:r>
              <a:rPr lang="en-US" sz="1800" dirty="0"/>
              <a:t>. 1995.</a:t>
            </a:r>
          </a:p>
          <a:p>
            <a:r>
              <a:rPr lang="en-US" sz="1800" dirty="0" err="1"/>
              <a:t>Sahner</a:t>
            </a:r>
            <a:r>
              <a:rPr lang="en-US" sz="1800" dirty="0"/>
              <a:t>, Jan, Tino Weinkauf, and Hans-Christian Hege. "Galilean invariant extraction and iconic representation of vortex core lines." </a:t>
            </a:r>
            <a:r>
              <a:rPr lang="en-US" sz="1800" i="1" dirty="0"/>
              <a:t>EuroVis</a:t>
            </a:r>
            <a:r>
              <a:rPr lang="en-US" sz="1800" dirty="0"/>
              <a:t>. 2005.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17066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8F123F-DC75-4234-BE24-226137E28D9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References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8F123F-DC75-4234-BE24-226137E28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2D7CC-FB6B-4F77-B32D-959E42509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Haller, G., </a:t>
            </a:r>
            <a:r>
              <a:rPr lang="en-US" sz="1800" dirty="0" err="1"/>
              <a:t>Hadjighasem</a:t>
            </a:r>
            <a:r>
              <a:rPr lang="en-US" sz="1800" dirty="0"/>
              <a:t>, A., </a:t>
            </a:r>
            <a:r>
              <a:rPr lang="en-US" sz="1800" dirty="0" err="1"/>
              <a:t>Farazmand</a:t>
            </a:r>
            <a:r>
              <a:rPr lang="en-US" sz="1800" dirty="0"/>
              <a:t>, M., &amp; </a:t>
            </a:r>
            <a:r>
              <a:rPr lang="en-US" sz="1800" dirty="0" err="1"/>
              <a:t>Huhn</a:t>
            </a:r>
            <a:r>
              <a:rPr lang="en-US" sz="1800" dirty="0"/>
              <a:t>, F. (2016). Defining coherent vortices objectively from the vorticity. </a:t>
            </a:r>
            <a:r>
              <a:rPr lang="en-US" sz="1800" i="1" dirty="0"/>
              <a:t>Journal of Fluid Mechanics</a:t>
            </a:r>
            <a:r>
              <a:rPr lang="en-US" sz="1800" dirty="0"/>
              <a:t>, </a:t>
            </a:r>
            <a:r>
              <a:rPr lang="en-US" sz="1800" i="1" dirty="0"/>
              <a:t>795</a:t>
            </a:r>
            <a:r>
              <a:rPr lang="en-US" sz="1800" dirty="0"/>
              <a:t>, 136-173.</a:t>
            </a:r>
          </a:p>
          <a:p>
            <a:r>
              <a:rPr lang="en-US" sz="1800" dirty="0"/>
              <a:t>Weinkauf, T., </a:t>
            </a:r>
            <a:r>
              <a:rPr lang="en-US" sz="1800" dirty="0" err="1"/>
              <a:t>Sahner</a:t>
            </a:r>
            <a:r>
              <a:rPr lang="en-US" sz="1800" dirty="0"/>
              <a:t>, J., </a:t>
            </a:r>
            <a:r>
              <a:rPr lang="en-US" sz="1800" dirty="0" err="1"/>
              <a:t>Theisel</a:t>
            </a:r>
            <a:r>
              <a:rPr lang="en-US" sz="1800" dirty="0"/>
              <a:t>, H., &amp; </a:t>
            </a:r>
            <a:r>
              <a:rPr lang="en-US" sz="1800" dirty="0" err="1"/>
              <a:t>Hege</a:t>
            </a:r>
            <a:r>
              <a:rPr lang="en-US" sz="1800" dirty="0"/>
              <a:t>, H. C. (2007). Cores of swirling particle motion in unsteady flows. </a:t>
            </a:r>
            <a:r>
              <a:rPr lang="en-US" sz="1800" i="1" dirty="0"/>
              <a:t>IEEE Transactions on Visualization and Computer Graphics</a:t>
            </a:r>
            <a:r>
              <a:rPr lang="en-US" sz="1800" dirty="0"/>
              <a:t>, </a:t>
            </a:r>
            <a:r>
              <a:rPr lang="en-US" sz="1800" i="1" dirty="0"/>
              <a:t>13</a:t>
            </a:r>
            <a:r>
              <a:rPr lang="en-US" sz="1800" dirty="0"/>
              <a:t>(6), 1759-1766.</a:t>
            </a:r>
          </a:p>
          <a:p>
            <a:r>
              <a:rPr lang="de-DE" sz="1800" dirty="0"/>
              <a:t>Machado, G., Boblest, S., Ertl, T., &amp; Sadlo, F. (2016, June). Space‐time bifurcation lines for extraction of 2D Lagrangian coherent structures. In </a:t>
            </a:r>
            <a:r>
              <a:rPr lang="de-DE" sz="1800" i="1" dirty="0"/>
              <a:t>Computer Graphics Forum</a:t>
            </a:r>
            <a:r>
              <a:rPr lang="de-DE" sz="1800" dirty="0"/>
              <a:t> (Vol. 35, No. 3, pp. 91-100).</a:t>
            </a:r>
          </a:p>
          <a:p>
            <a:r>
              <a:rPr lang="en-US" sz="1800" dirty="0"/>
              <a:t>Machado, G. M., </a:t>
            </a:r>
            <a:r>
              <a:rPr lang="en-US" sz="1800" dirty="0" err="1"/>
              <a:t>Sadlo</a:t>
            </a:r>
            <a:r>
              <a:rPr lang="en-US" sz="1800" dirty="0"/>
              <a:t>, F., &amp; </a:t>
            </a:r>
            <a:r>
              <a:rPr lang="en-US" sz="1800" dirty="0" err="1"/>
              <a:t>Ertl</a:t>
            </a:r>
            <a:r>
              <a:rPr lang="en-US" sz="1800" dirty="0"/>
              <a:t>, T. (2013). Local Extraction of Bifurcation Lines. In </a:t>
            </a:r>
            <a:r>
              <a:rPr lang="en-US" sz="1800" i="1" dirty="0"/>
              <a:t>VMV</a:t>
            </a:r>
            <a:r>
              <a:rPr lang="en-US" sz="1800" dirty="0"/>
              <a:t> (pp. 17-24).</a:t>
            </a:r>
          </a:p>
          <a:p>
            <a:r>
              <a:rPr lang="en-US" sz="1800" dirty="0" err="1"/>
              <a:t>Uffinger</a:t>
            </a:r>
            <a:r>
              <a:rPr lang="en-US" sz="1800" dirty="0"/>
              <a:t>, M., </a:t>
            </a:r>
            <a:r>
              <a:rPr lang="en-US" sz="1800" dirty="0" err="1"/>
              <a:t>Sadlo</a:t>
            </a:r>
            <a:r>
              <a:rPr lang="en-US" sz="1800" dirty="0"/>
              <a:t>, F., &amp; </a:t>
            </a:r>
            <a:r>
              <a:rPr lang="en-US" sz="1800" dirty="0" err="1"/>
              <a:t>Ertl</a:t>
            </a:r>
            <a:r>
              <a:rPr lang="en-US" sz="1800" dirty="0"/>
              <a:t>, T. (2013). A time-dependent vector field topology based on streak surfaces. </a:t>
            </a:r>
            <a:r>
              <a:rPr lang="en-US" sz="1800" i="1" dirty="0"/>
              <a:t>IEEE Transactions on Visualization and Computer Graphics</a:t>
            </a:r>
            <a:r>
              <a:rPr lang="en-US" sz="1800" dirty="0"/>
              <a:t>, </a:t>
            </a:r>
            <a:r>
              <a:rPr lang="en-US" sz="1800" i="1" dirty="0"/>
              <a:t>19</a:t>
            </a:r>
            <a:r>
              <a:rPr lang="en-US" sz="1800" dirty="0"/>
              <a:t>(3), 379-392.</a:t>
            </a:r>
          </a:p>
          <a:p>
            <a:r>
              <a:rPr lang="de-DE" sz="1800" dirty="0"/>
              <a:t>Sadlo, F., &amp; Weiskopf, D. (2010, March). Time‐dependent 2‐D vector field topology: An approach inspired by Lagrangian coherent structures. In </a:t>
            </a:r>
            <a:r>
              <a:rPr lang="de-DE" sz="1800" i="1" dirty="0"/>
              <a:t>Computer Graphics Forum</a:t>
            </a:r>
            <a:r>
              <a:rPr lang="de-DE" sz="1800" dirty="0"/>
              <a:t> (Vol. 29, No. 1, pp. 88-100). Oxford, UK: Blackwell Publishing Ltd.</a:t>
            </a:r>
          </a:p>
          <a:p>
            <a:r>
              <a:rPr lang="en-US" sz="1800" dirty="0"/>
              <a:t>Roth, M., &amp; Peikert, R. (1998, October). A higher-order method for finding vortex core lines. In </a:t>
            </a:r>
            <a:r>
              <a:rPr lang="en-US" sz="1800" i="1" dirty="0"/>
              <a:t>Proceedings Visualization'98 (Cat. No. 98CB36276)</a:t>
            </a:r>
            <a:r>
              <a:rPr lang="en-US" sz="1800" dirty="0"/>
              <a:t> (pp. 143-150). IEEE.</a:t>
            </a:r>
          </a:p>
          <a:p>
            <a:r>
              <a:rPr lang="en-US" sz="1800" dirty="0"/>
              <a:t>Peikert, R., &amp; Roth, M. (1999, October). The “parallel vectors” operator: a vector field visualization primitive. In </a:t>
            </a:r>
            <a:r>
              <a:rPr lang="en-US" sz="1800" i="1" dirty="0"/>
              <a:t>Proceedings of the conference on Visualization'99: celebrating ten years</a:t>
            </a:r>
            <a:r>
              <a:rPr lang="en-US" sz="1800" dirty="0"/>
              <a:t> (pp. 263-270). IEEE Computer Society Press. </a:t>
            </a:r>
          </a:p>
          <a:p>
            <a:r>
              <a:rPr lang="de-DE" sz="1800" dirty="0"/>
              <a:t>Bachthaler, S., Sadlo, F., Dachsbacher, C., &amp; Weiskopf, D. (2012). Space-time Visualization of Dynamics in Lagrangian Coherent Structures of Time-dependent 2D Vector Fields. In </a:t>
            </a:r>
            <a:r>
              <a:rPr lang="de-DE" sz="1800" i="1" dirty="0"/>
              <a:t>GRAPP/IVAPP</a:t>
            </a:r>
            <a:r>
              <a:rPr lang="de-DE" sz="1800" dirty="0"/>
              <a:t> (pp. 573-583).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94477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Streak Line topology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Replace Stream lines by streak lines (for separatrix generation)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7C9BE-1B50-47D1-BB2E-1D1C30AFD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557" y="264921"/>
            <a:ext cx="910158" cy="91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10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Observer PV to Original [Small icon]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e-DE" dirty="0"/>
          </a:p>
          <a:p>
            <a:r>
              <a:rPr lang="de-DE" dirty="0"/>
              <a:t>TODO</a:t>
            </a:r>
          </a:p>
          <a:p>
            <a:pPr lvl="1"/>
            <a:r>
              <a:rPr lang="en-GB" dirty="0"/>
              <a:t>Check all sources</a:t>
            </a:r>
          </a:p>
          <a:p>
            <a:pPr lvl="1"/>
            <a:r>
              <a:rPr lang="en-GB" dirty="0"/>
              <a:t>Backup slides with more images</a:t>
            </a:r>
          </a:p>
          <a:p>
            <a:pPr lvl="1"/>
            <a:r>
              <a:rPr lang="de-DE" dirty="0"/>
              <a:t>Observer field add eye</a:t>
            </a:r>
          </a:p>
          <a:p>
            <a:pPr lvl="1"/>
            <a:r>
              <a:rPr lang="de-DE" dirty="0"/>
              <a:t>Streamlines -&gt; space-time streamline </a:t>
            </a:r>
          </a:p>
          <a:p>
            <a:r>
              <a:rPr lang="en-GB" dirty="0"/>
              <a:t>Future Work</a:t>
            </a:r>
          </a:p>
          <a:p>
            <a:pPr lvl="1"/>
            <a:r>
              <a:rPr lang="en-US" dirty="0"/>
              <a:t>PV in original field correspondence to what in steady-as-possible field</a:t>
            </a:r>
          </a:p>
          <a:p>
            <a:pPr lvl="1"/>
            <a:r>
              <a:rPr lang="en-US" dirty="0"/>
              <a:t>FTLE in local frames</a:t>
            </a:r>
          </a:p>
          <a:p>
            <a:pPr lvl="2"/>
            <a:r>
              <a:rPr lang="en-US" dirty="0"/>
              <a:t>Vs in original frame</a:t>
            </a:r>
          </a:p>
          <a:p>
            <a:pPr lvl="1"/>
            <a:r>
              <a:rPr lang="en-US" dirty="0"/>
              <a:t>Investigate streamlines vs pathlines in steady-as-possible field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8EEB5-BF58-411B-8FE6-A183B9EE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557" y="264921"/>
            <a:ext cx="910158" cy="91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69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4B4C-1BB5-40C8-8181-F501CD14D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Vector Fields</a:t>
            </a:r>
          </a:p>
        </p:txBody>
      </p:sp>
      <p:pic>
        <p:nvPicPr>
          <p:cNvPr id="5" name="Content Placeholder 4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31A17723-0D50-4E0D-9ECC-41E4D5613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66" y="1476375"/>
            <a:ext cx="7853218" cy="5399088"/>
          </a:xfrm>
        </p:spPr>
      </p:pic>
    </p:spTree>
    <p:extLst>
      <p:ext uri="{BB962C8B-B14F-4D97-AF65-F5344CB8AC3E}">
        <p14:creationId xmlns:p14="http://schemas.microsoft.com/office/powerpoint/2010/main" val="33143666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man2DParticlesLambda22">
            <a:hlinkClick r:id="" action="ppaction://media"/>
          </p:cNvPr>
          <p:cNvPicPr>
            <a:picLocks noGrp="1" noChangeAspect="1"/>
          </p:cNvPicPr>
          <p:nvPr>
            <p:ph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2701" y="4065182"/>
            <a:ext cx="5203139" cy="2926551"/>
          </a:xfrm>
        </p:spPr>
      </p:pic>
      <p:pic>
        <p:nvPicPr>
          <p:cNvPr id="14" name="Karman2DLICv">
            <a:hlinkClick r:id="" action="ppaction://media"/>
            <a:extLst>
              <a:ext uri="{FF2B5EF4-FFF2-40B4-BE49-F238E27FC236}">
                <a16:creationId xmlns:a16="http://schemas.microsoft.com/office/drawing/2014/main" id="{E1CFF08C-60F7-4AFC-AACD-A026C5DF7348}"/>
              </a:ext>
            </a:extLst>
          </p:cNvPr>
          <p:cNvPicPr>
            <a:picLocks noGrp="1" noChangeAspect="1"/>
          </p:cNvPicPr>
          <p:nvPr>
            <p:ph idx="1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766" y="4087220"/>
            <a:ext cx="5163958" cy="29045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Motivation: von </a:t>
            </a:r>
            <a:r>
              <a:rPr lang="en-US" dirty="0"/>
              <a:t>Kármán</a:t>
            </a:r>
            <a:r>
              <a:rPr lang="en-GB" dirty="0"/>
              <a:t> Vortex Street (2D)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Flow from left to right</a:t>
            </a:r>
          </a:p>
          <a:p>
            <a:pPr lvl="1"/>
            <a:r>
              <a:rPr lang="en-GB" dirty="0"/>
              <a:t>Flow around obstacle (</a:t>
            </a:r>
            <a:r>
              <a:rPr lang="en-GB" dirty="0">
                <a:solidFill>
                  <a:srgbClr val="4472C4"/>
                </a:solidFill>
              </a:rPr>
              <a:t>blue</a:t>
            </a:r>
            <a:r>
              <a:rPr lang="en-GB" dirty="0"/>
              <a:t>)</a:t>
            </a:r>
          </a:p>
          <a:p>
            <a:pPr lvl="1">
              <a:buFont typeface="Segoe UI" panose="020B0502040204020203" pitchFamily="34" charset="0"/>
              <a:buChar char="→"/>
            </a:pPr>
            <a:r>
              <a:rPr lang="en-GB" dirty="0"/>
              <a:t> Moving vortices behind obstacle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 descr="Free vector graphic: &lt;strong&gt;Eye, Icon&lt;/strong&gt;, Symbol, Look, Vision ...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5" y="4087220"/>
            <a:ext cx="739320" cy="382367"/>
          </a:xfrm>
          <a:prstGeom prst="rect">
            <a:avLst/>
          </a:prstGeom>
        </p:spPr>
      </p:pic>
      <p:pic>
        <p:nvPicPr>
          <p:cNvPr id="7" name="Picture 6" descr="Free vector graphic: &lt;strong&gt;Eye, Icon&lt;/strong&gt;, Symbol, Look, Vision ...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27" y="4088026"/>
            <a:ext cx="739320" cy="3823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0047FB-9201-4E0E-B75F-586D10C46521}"/>
              </a:ext>
            </a:extLst>
          </p:cNvPr>
          <p:cNvSpPr txBox="1"/>
          <p:nvPr/>
        </p:nvSpPr>
        <p:spPr>
          <a:xfrm>
            <a:off x="922765" y="6480965"/>
            <a:ext cx="5163959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 Integral Convolution (LIC)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002D76-73F2-4FF2-B08B-019C57498F2F}"/>
                  </a:ext>
                </a:extLst>
              </p:cNvPr>
              <p:cNvSpPr txBox="1"/>
              <p:nvPr/>
            </p:nvSpPr>
            <p:spPr>
              <a:xfrm>
                <a:off x="7569201" y="6475484"/>
                <a:ext cx="4803774" cy="397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Vortex Indicator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002D76-73F2-4FF2-B08B-019C57498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201" y="6475484"/>
                <a:ext cx="4803774" cy="397673"/>
              </a:xfrm>
              <a:prstGeom prst="rect">
                <a:avLst/>
              </a:prstGeom>
              <a:blipFill>
                <a:blip r:embed="rId9"/>
                <a:stretch>
                  <a:fillRect t="-6154" b="-2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858369" y="4013317"/>
            <a:ext cx="172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Fixed Frame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6637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man2DLICConstantVelw3">
            <a:hlinkClick r:id="" action="ppaction://media"/>
          </p:cNvPr>
          <p:cNvPicPr>
            <a:picLocks noGrp="1" noChangeAspect="1"/>
          </p:cNvPicPr>
          <p:nvPr>
            <p:ph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038" y="3981282"/>
            <a:ext cx="5309490" cy="2986369"/>
          </a:xfrm>
        </p:spPr>
      </p:pic>
      <p:pic>
        <p:nvPicPr>
          <p:cNvPr id="6" name="Karman2DParticlesLambda2w2">
            <a:hlinkClick r:id="" action="ppaction://media"/>
          </p:cNvPr>
          <p:cNvPicPr>
            <a:picLocks noGrp="1" noChangeAspect="1"/>
          </p:cNvPicPr>
          <p:nvPr>
            <p:ph idx="1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5150" y="3981282"/>
            <a:ext cx="5309490" cy="29863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Motivation: von </a:t>
            </a:r>
            <a:r>
              <a:rPr lang="en-US" dirty="0"/>
              <a:t>Kármán</a:t>
            </a:r>
            <a:r>
              <a:rPr lang="en-GB" dirty="0"/>
              <a:t> Vortex Street (2D)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Flow from left to right</a:t>
            </a:r>
          </a:p>
          <a:p>
            <a:pPr lvl="1"/>
            <a:r>
              <a:rPr lang="en-GB" dirty="0"/>
              <a:t>Flow around obstacle </a:t>
            </a:r>
          </a:p>
          <a:p>
            <a:pPr lvl="1">
              <a:buFont typeface="Segoe UI" panose="020B0502040204020203" pitchFamily="34" charset="0"/>
              <a:buChar char="→"/>
            </a:pPr>
            <a:r>
              <a:rPr lang="en-GB" dirty="0"/>
              <a:t> Moving vortices behind obstacle</a:t>
            </a:r>
          </a:p>
          <a:p>
            <a:r>
              <a:rPr lang="en-GB" dirty="0"/>
              <a:t>Feature extraction is frame-dependent</a:t>
            </a:r>
          </a:p>
          <a:p>
            <a:pPr lvl="1"/>
            <a:r>
              <a:rPr lang="en-GB" dirty="0"/>
              <a:t>Vortices</a:t>
            </a:r>
          </a:p>
          <a:p>
            <a:pPr lvl="1"/>
            <a:r>
              <a:rPr lang="en-GB" dirty="0"/>
              <a:t>Vector field topology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0" name="Picture 19" descr="Free vector graphic: &lt;strong&gt;Eye, Icon&lt;/strong&gt;, Symbol, Look, Vision ...">
            <a:extLst>
              <a:ext uri="{FF2B5EF4-FFF2-40B4-BE49-F238E27FC236}">
                <a16:creationId xmlns:a16="http://schemas.microsoft.com/office/drawing/2014/main" id="{233D5D10-1D3E-4DE3-8A4F-304DEB105D0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27" y="4088026"/>
            <a:ext cx="739320" cy="382367"/>
          </a:xfrm>
          <a:prstGeom prst="rect">
            <a:avLst/>
          </a:prstGeom>
        </p:spPr>
      </p:pic>
      <p:pic>
        <p:nvPicPr>
          <p:cNvPr id="21" name="Picture 20" descr="Free vector graphic: &lt;strong&gt;Eye, Icon&lt;/strong&gt;, Symbol, Look, Vision ...">
            <a:extLst>
              <a:ext uri="{FF2B5EF4-FFF2-40B4-BE49-F238E27FC236}">
                <a16:creationId xmlns:a16="http://schemas.microsoft.com/office/drawing/2014/main" id="{D8FE8308-BCB1-43E8-9DAE-D4FDADA268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5" y="4087220"/>
            <a:ext cx="739320" cy="382367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57A733FE-CB71-4CFE-AC46-68E7FE3850D0}"/>
              </a:ext>
            </a:extLst>
          </p:cNvPr>
          <p:cNvSpPr/>
          <p:nvPr/>
        </p:nvSpPr>
        <p:spPr>
          <a:xfrm>
            <a:off x="10455177" y="4195320"/>
            <a:ext cx="982134" cy="166166"/>
          </a:xfrm>
          <a:prstGeom prst="rightArrow">
            <a:avLst/>
          </a:prstGeom>
          <a:solidFill>
            <a:srgbClr val="2F5A7D"/>
          </a:solidFill>
          <a:ln>
            <a:solidFill>
              <a:srgbClr val="2F5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B75A917C-892A-441B-9C7D-2A128F62BEBC}"/>
              </a:ext>
            </a:extLst>
          </p:cNvPr>
          <p:cNvSpPr/>
          <p:nvPr/>
        </p:nvSpPr>
        <p:spPr>
          <a:xfrm>
            <a:off x="3988835" y="4195320"/>
            <a:ext cx="982134" cy="166166"/>
          </a:xfrm>
          <a:prstGeom prst="rightArrow">
            <a:avLst/>
          </a:prstGeom>
          <a:solidFill>
            <a:srgbClr val="2F5A7D"/>
          </a:solidFill>
          <a:ln>
            <a:solidFill>
              <a:srgbClr val="2F5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0047FB-9201-4E0E-B75F-586D10C46521}"/>
              </a:ext>
            </a:extLst>
          </p:cNvPr>
          <p:cNvSpPr txBox="1"/>
          <p:nvPr/>
        </p:nvSpPr>
        <p:spPr>
          <a:xfrm>
            <a:off x="922765" y="6480965"/>
            <a:ext cx="5163959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 Integral Convolution (LIC)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02D76-73F2-4FF2-B08B-019C57498F2F}"/>
                  </a:ext>
                </a:extLst>
              </p:cNvPr>
              <p:cNvSpPr txBox="1"/>
              <p:nvPr/>
            </p:nvSpPr>
            <p:spPr>
              <a:xfrm>
                <a:off x="7569201" y="6475484"/>
                <a:ext cx="4803774" cy="397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Vortex Indicator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02D76-73F2-4FF2-B08B-019C57498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201" y="6475484"/>
                <a:ext cx="4803774" cy="397673"/>
              </a:xfrm>
              <a:prstGeom prst="rect">
                <a:avLst/>
              </a:prstGeom>
              <a:blipFill>
                <a:blip r:embed="rId9"/>
                <a:stretch>
                  <a:fillRect t="-6154" b="-2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710863" y="4013317"/>
            <a:ext cx="2020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Moving Frame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9275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Motivation: von </a:t>
            </a:r>
            <a:r>
              <a:rPr lang="en-US" dirty="0"/>
              <a:t>Kármán</a:t>
            </a:r>
            <a:r>
              <a:rPr lang="en-GB" dirty="0"/>
              <a:t> Vortex Street (2D)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Flow from left to right</a:t>
            </a:r>
          </a:p>
          <a:p>
            <a:pPr lvl="1"/>
            <a:r>
              <a:rPr lang="en-GB" dirty="0"/>
              <a:t>Flow around obstacle (</a:t>
            </a:r>
            <a:r>
              <a:rPr lang="en-GB" dirty="0">
                <a:solidFill>
                  <a:srgbClr val="4472C4"/>
                </a:solidFill>
              </a:rPr>
              <a:t>blue</a:t>
            </a:r>
            <a:r>
              <a:rPr lang="en-GB" dirty="0"/>
              <a:t>)</a:t>
            </a:r>
          </a:p>
          <a:p>
            <a:pPr lvl="1">
              <a:buFont typeface="Segoe UI" panose="020B0502040204020203" pitchFamily="34" charset="0"/>
              <a:buChar char="→"/>
            </a:pPr>
            <a:r>
              <a:rPr lang="en-GB" dirty="0"/>
              <a:t> Moving vortices behind obstacle</a:t>
            </a:r>
          </a:p>
          <a:p>
            <a:pPr lvl="1">
              <a:buFont typeface="Segoe UI" panose="020B0502040204020203" pitchFamily="34" charset="0"/>
              <a:buChar char="→"/>
            </a:pPr>
            <a:endParaRPr lang="en-GB" dirty="0"/>
          </a:p>
          <a:p>
            <a:r>
              <a:rPr lang="en-GB" dirty="0"/>
              <a:t>Feature extraction is frame-dependent</a:t>
            </a:r>
          </a:p>
          <a:p>
            <a:pPr lvl="1"/>
            <a:r>
              <a:rPr lang="en-GB" dirty="0"/>
              <a:t>Vortices</a:t>
            </a:r>
          </a:p>
          <a:p>
            <a:pPr lvl="1"/>
            <a:r>
              <a:rPr lang="en-GB" dirty="0"/>
              <a:t>Vector field topology</a:t>
            </a:r>
          </a:p>
          <a:p>
            <a:pPr lvl="1"/>
            <a:endParaRPr lang="en-GB" dirty="0"/>
          </a:p>
          <a:p>
            <a:r>
              <a:rPr lang="en-GB" dirty="0"/>
              <a:t>Multiple reference frames needed</a:t>
            </a:r>
          </a:p>
          <a:p>
            <a:pPr lvl="1"/>
            <a:r>
              <a:rPr lang="en-GB" dirty="0"/>
              <a:t>Slower flow behind obstacle</a:t>
            </a:r>
          </a:p>
          <a:p>
            <a:pPr lvl="1"/>
            <a:r>
              <a:rPr lang="en-GB" dirty="0"/>
              <a:t>Faster flow on top and bottom</a:t>
            </a:r>
          </a:p>
          <a:p>
            <a:pPr lvl="1"/>
            <a:endParaRPr lang="en-GB" dirty="0"/>
          </a:p>
        </p:txBody>
      </p:sp>
      <p:pic>
        <p:nvPicPr>
          <p:cNvPr id="13" name="Karman2DLICv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1650" y="2390775"/>
            <a:ext cx="6346825" cy="3570288"/>
          </a:xfrm>
        </p:spPr>
      </p:pic>
      <p:pic>
        <p:nvPicPr>
          <p:cNvPr id="10" name="Picture 9" descr="Free vector graphic: &lt;strong&gt;Eye, Icon&lt;/strong&gt;, Symbol, Look, Vision ...">
            <a:extLst>
              <a:ext uri="{FF2B5EF4-FFF2-40B4-BE49-F238E27FC236}">
                <a16:creationId xmlns:a16="http://schemas.microsoft.com/office/drawing/2014/main" id="{F836B1C4-9BE8-46F5-BB6E-282B37437A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12" y="2592116"/>
            <a:ext cx="739320" cy="38236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DE465C9-2600-4A6D-988A-12A1CFDDAC61}"/>
              </a:ext>
            </a:extLst>
          </p:cNvPr>
          <p:cNvSpPr/>
          <p:nvPr/>
        </p:nvSpPr>
        <p:spPr>
          <a:xfrm>
            <a:off x="10563549" y="2700216"/>
            <a:ext cx="982134" cy="166166"/>
          </a:xfrm>
          <a:prstGeom prst="rightArrow">
            <a:avLst/>
          </a:prstGeom>
          <a:solidFill>
            <a:srgbClr val="2F5A7D"/>
          </a:solidFill>
          <a:ln>
            <a:solidFill>
              <a:srgbClr val="2F5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Free vector graphic: &lt;strong&gt;Eye, Icon&lt;/strong&gt;, Symbol, Look, Vision ...">
            <a:extLst>
              <a:ext uri="{FF2B5EF4-FFF2-40B4-BE49-F238E27FC236}">
                <a16:creationId xmlns:a16="http://schemas.microsoft.com/office/drawing/2014/main" id="{11823199-FC23-4D09-AC67-AC46F7127DD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00" y="2592116"/>
            <a:ext cx="739320" cy="382367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72795CFF-D65E-4278-9D75-5947BD3058FC}"/>
              </a:ext>
            </a:extLst>
          </p:cNvPr>
          <p:cNvSpPr/>
          <p:nvPr/>
        </p:nvSpPr>
        <p:spPr>
          <a:xfrm>
            <a:off x="8171437" y="2700216"/>
            <a:ext cx="295230" cy="166166"/>
          </a:xfrm>
          <a:prstGeom prst="rightArrow">
            <a:avLst/>
          </a:prstGeom>
          <a:solidFill>
            <a:srgbClr val="2F5A7D"/>
          </a:solidFill>
          <a:ln>
            <a:solidFill>
              <a:srgbClr val="2F5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F4DE-6329-416B-849E-2BE38390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Between Frames of 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C31CB23-3973-4D18-BF62-50110B8DD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99" y="1475580"/>
                <a:ext cx="6127368" cy="527573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Example</a:t>
                </a:r>
              </a:p>
              <a:p>
                <a:pPr lvl="1"/>
                <a:r>
                  <a:rPr lang="en-US" dirty="0"/>
                  <a:t>Four rotating vortices</a:t>
                </a:r>
              </a:p>
              <a:p>
                <a:pPr lvl="1"/>
                <a:r>
                  <a:rPr lang="en-US" dirty="0"/>
                  <a:t>LICs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of the different fields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Transformed field</a:t>
                </a:r>
              </a:p>
              <a:p>
                <a:pPr lvl="1"/>
                <a:r>
                  <a:rPr lang="en-US" dirty="0"/>
                  <a:t>Flow map computation</a:t>
                </a:r>
              </a:p>
              <a:p>
                <a:pPr lvl="1"/>
                <a:r>
                  <a:rPr lang="en-US" dirty="0"/>
                  <a:t>Observers exit domain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Treat with standard techniques</a:t>
                </a:r>
              </a:p>
              <a:p>
                <a:pPr lvl="1"/>
                <a:r>
                  <a:rPr lang="en-US" dirty="0"/>
                  <a:t>Clamp</a:t>
                </a:r>
              </a:p>
              <a:p>
                <a:pPr lvl="1"/>
                <a:r>
                  <a:rPr lang="en-US" dirty="0"/>
                  <a:t>Wrap</a:t>
                </a:r>
              </a:p>
              <a:p>
                <a:r>
                  <a:rPr lang="en-GB" dirty="0"/>
                  <a:t>Not discussed in literature! 	           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[Hadwiger et al. 2019], [Günther et al. 2017/18]</a:t>
                </a:r>
                <a:endParaRPr lang="en-US" sz="16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C31CB23-3973-4D18-BF62-50110B8DD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9" y="1475580"/>
                <a:ext cx="6127368" cy="5275739"/>
              </a:xfrm>
              <a:blipFill>
                <a:blip r:embed="rId2"/>
                <a:stretch>
                  <a:fillRect l="-1393" t="-2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C067D7AB-89FD-40D5-B048-FA85F6122634}"/>
              </a:ext>
            </a:extLst>
          </p:cNvPr>
          <p:cNvSpPr txBox="1">
            <a:spLocks/>
          </p:cNvSpPr>
          <p:nvPr/>
        </p:nvSpPr>
        <p:spPr>
          <a:xfrm>
            <a:off x="7658132" y="1262214"/>
            <a:ext cx="5313943" cy="2701564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2F5A7D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endParaRPr lang="de-DE" i="1" dirty="0"/>
          </a:p>
          <a:p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endParaRPr lang="en-GB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4DEDF7-9B7D-4475-A00A-1C3C7F6ADAD9}"/>
              </a:ext>
            </a:extLst>
          </p:cNvPr>
          <p:cNvGrpSpPr/>
          <p:nvPr/>
        </p:nvGrpSpPr>
        <p:grpSpPr>
          <a:xfrm>
            <a:off x="6495271" y="1271113"/>
            <a:ext cx="4644026" cy="1924224"/>
            <a:chOff x="6191522" y="1260000"/>
            <a:chExt cx="4644026" cy="1924224"/>
          </a:xfrm>
        </p:grpSpPr>
        <p:pic>
          <p:nvPicPr>
            <p:cNvPr id="4" name="Picture 3" descr="A picture containing cable&#10;&#10;Description automatically generated">
              <a:extLst>
                <a:ext uri="{FF2B5EF4-FFF2-40B4-BE49-F238E27FC236}">
                  <a16:creationId xmlns:a16="http://schemas.microsoft.com/office/drawing/2014/main" id="{68AD3F08-63A6-45E5-9BE2-A3EE4E867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522" y="1262213"/>
              <a:ext cx="1466610" cy="14666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D8F6176-3E85-42F9-8897-EF0190B0DDC4}"/>
                    </a:ext>
                  </a:extLst>
                </p:cNvPr>
                <p:cNvSpPr/>
                <p:nvPr/>
              </p:nvSpPr>
              <p:spPr>
                <a:xfrm>
                  <a:off x="6191522" y="2722559"/>
                  <a:ext cx="146661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  <m:d>
                          <m:d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D8F6176-3E85-42F9-8897-EF0190B0D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522" y="2722559"/>
                  <a:ext cx="146661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5FD0FA13-D4DD-45C6-A895-82E12CB7C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0230" y="1262213"/>
              <a:ext cx="1466610" cy="14666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9DDDCC2-A9BA-436F-957E-9D4C7E18B95D}"/>
                    </a:ext>
                  </a:extLst>
                </p:cNvPr>
                <p:cNvSpPr/>
                <p:nvPr/>
              </p:nvSpPr>
              <p:spPr>
                <a:xfrm>
                  <a:off x="7780230" y="2722559"/>
                  <a:ext cx="3055318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  <m:d>
                          <m:d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9DDDCC2-A9BA-436F-957E-9D4C7E18B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0230" y="2722559"/>
                  <a:ext cx="3055318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3C2BC6BC-CFBB-4514-B03F-D292B787E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938" y="1260000"/>
              <a:ext cx="1466610" cy="14666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7BE76F0-BA00-43EC-8BBC-572816FCFD59}"/>
                  </a:ext>
                </a:extLst>
              </p:cNvPr>
              <p:cNvSpPr/>
              <p:nvPr/>
            </p:nvSpPr>
            <p:spPr>
              <a:xfrm>
                <a:off x="11233510" y="2736229"/>
                <a:ext cx="14188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𝐰</m:t>
                      </m:r>
                      <m:d>
                        <m:d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7BE76F0-BA00-43EC-8BBC-572816FCF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3510" y="2736229"/>
                <a:ext cx="141883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730C11B7-6CA6-491B-9213-925198DEB6AC}"/>
              </a:ext>
            </a:extLst>
          </p:cNvPr>
          <p:cNvGrpSpPr/>
          <p:nvPr/>
        </p:nvGrpSpPr>
        <p:grpSpPr>
          <a:xfrm>
            <a:off x="6495271" y="4887321"/>
            <a:ext cx="6346842" cy="1956595"/>
            <a:chOff x="37407" y="4794724"/>
            <a:chExt cx="6346842" cy="1956595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881851FF-816A-43CA-9F9A-22392F568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7" y="4795030"/>
              <a:ext cx="1466610" cy="1466610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2AEB7037-67DD-46F5-92F7-B1535DEB6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115" y="4794724"/>
              <a:ext cx="1466610" cy="1466610"/>
            </a:xfrm>
            <a:prstGeom prst="rect">
              <a:avLst/>
            </a:prstGeom>
          </p:spPr>
        </p:pic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65E0C74C-F978-47E3-B4F1-849F1F291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823" y="4794724"/>
              <a:ext cx="1466610" cy="14666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F1720F-316E-47EC-AA79-317C115C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536" y="4794724"/>
              <a:ext cx="1466610" cy="146661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4DD4611-037B-4760-BF18-33BAD692A910}"/>
                </a:ext>
              </a:extLst>
            </p:cNvPr>
            <p:cNvSpPr/>
            <p:nvPr/>
          </p:nvSpPr>
          <p:spPr>
            <a:xfrm>
              <a:off x="37407" y="6048306"/>
              <a:ext cx="1466610" cy="703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Initial Positions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DD78B3A-BE47-4AA4-885C-EDDDBC707E04}"/>
                </a:ext>
              </a:extLst>
            </p:cNvPr>
            <p:cNvSpPr/>
            <p:nvPr/>
          </p:nvSpPr>
          <p:spPr>
            <a:xfrm>
              <a:off x="1622120" y="6048306"/>
              <a:ext cx="1466610" cy="703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Fixed Boundary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DAB09DE-42C6-4FD5-BF1A-2308F5B8895C}"/>
                </a:ext>
              </a:extLst>
            </p:cNvPr>
            <p:cNvSpPr/>
            <p:nvPr/>
          </p:nvSpPr>
          <p:spPr>
            <a:xfrm>
              <a:off x="3214823" y="6048305"/>
              <a:ext cx="1466610" cy="703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Clamp Boundary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4F4984-2815-478E-B75D-E3573325F5FF}"/>
                </a:ext>
              </a:extLst>
            </p:cNvPr>
            <p:cNvSpPr/>
            <p:nvPr/>
          </p:nvSpPr>
          <p:spPr>
            <a:xfrm>
              <a:off x="4917639" y="6048305"/>
              <a:ext cx="1466610" cy="703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Wrap Boundary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84E4E5-23BD-45D3-A67C-76E9528E0710}"/>
              </a:ext>
            </a:extLst>
          </p:cNvPr>
          <p:cNvGrpSpPr/>
          <p:nvPr/>
        </p:nvGrpSpPr>
        <p:grpSpPr>
          <a:xfrm>
            <a:off x="8084131" y="3372065"/>
            <a:ext cx="4643721" cy="1482349"/>
            <a:chOff x="7776235" y="5668563"/>
            <a:chExt cx="4643721" cy="148234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7EB0CB-9E7C-4790-A5EF-DE1F0072E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651" y="5668563"/>
              <a:ext cx="1466305" cy="14663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63797FA-F790-4DC0-B847-2845EBBF9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235" y="5684608"/>
              <a:ext cx="1466304" cy="146630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C4238D7-18AB-46EE-ABEE-E5DCAD90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642" y="5668563"/>
              <a:ext cx="1466305" cy="1466305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95B6BBE-7C63-41F5-B12F-8C28833C568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571" y="1271113"/>
            <a:ext cx="1466305" cy="146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0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260" y="4942749"/>
            <a:ext cx="2880422" cy="1280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C5369-AD0F-4F62-8E8D-5D5D833A2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37A98-2714-48ED-8510-E9D3DF906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observer</a:t>
            </a:r>
          </a:p>
          <a:p>
            <a:pPr lvl="1"/>
            <a:r>
              <a:rPr lang="en-US" dirty="0"/>
              <a:t>[1] Coherent Vortices from Objective Vorticity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[Haller et al. 2016]</a:t>
            </a:r>
          </a:p>
          <a:p>
            <a:r>
              <a:rPr lang="en-US" dirty="0"/>
              <a:t>Multiple observers</a:t>
            </a:r>
          </a:p>
          <a:p>
            <a:pPr lvl="1"/>
            <a:r>
              <a:rPr lang="en-US" dirty="0"/>
              <a:t>[2] Cores of Swirling Particle Motion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[Weinkauf et al. 2007]</a:t>
            </a:r>
            <a:endParaRPr lang="en-US" dirty="0"/>
          </a:p>
          <a:p>
            <a:pPr lvl="1"/>
            <a:r>
              <a:rPr lang="en-US" dirty="0"/>
              <a:t>Local neighborhood-based</a:t>
            </a:r>
          </a:p>
          <a:p>
            <a:pPr lvl="2"/>
            <a:r>
              <a:rPr lang="en-US" dirty="0"/>
              <a:t>[3] Rotation Invariant Vortices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[Günther et al. 2016]</a:t>
            </a:r>
          </a:p>
          <a:p>
            <a:pPr lvl="2"/>
            <a:r>
              <a:rPr lang="en-US" dirty="0"/>
              <a:t>[4] Generic Objective Vortices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[Günther et al. 2017]</a:t>
            </a:r>
            <a:endParaRPr lang="en-US" sz="1600" dirty="0"/>
          </a:p>
          <a:p>
            <a:pPr lvl="2"/>
            <a:r>
              <a:rPr lang="en-US" dirty="0"/>
              <a:t>[5] </a:t>
            </a:r>
            <a:r>
              <a:rPr lang="en-US" dirty="0" err="1"/>
              <a:t>Hyperobjective</a:t>
            </a:r>
            <a:r>
              <a:rPr lang="en-US" dirty="0"/>
              <a:t> Vortices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[Günther &amp; Theisel 2018]</a:t>
            </a:r>
            <a:endParaRPr lang="en-US" dirty="0"/>
          </a:p>
          <a:p>
            <a:pPr lvl="1"/>
            <a:r>
              <a:rPr lang="en-US" dirty="0"/>
              <a:t>Derivative-based</a:t>
            </a:r>
          </a:p>
          <a:p>
            <a:pPr lvl="2"/>
            <a:r>
              <a:rPr lang="en-US" dirty="0"/>
              <a:t>[6] Approximate Observer Killing Vector Fields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</a:t>
            </a:r>
            <a:endParaRPr lang="en-US" sz="1600" dirty="0"/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EB3CC5-97F2-4B24-8136-42E9CE1FC01F}"/>
              </a:ext>
            </a:extLst>
          </p:cNvPr>
          <p:cNvSpPr txBox="1"/>
          <p:nvPr/>
        </p:nvSpPr>
        <p:spPr>
          <a:xfrm>
            <a:off x="130717" y="6331748"/>
            <a:ext cx="125364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[1] Haller, G.,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Hadjighasem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A.,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Farazmand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M., &amp;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Huhn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F. (2016). Defining coherent vortices objectively from the vorticity.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Journal of Fluid Mechanics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795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136-173.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[2] Weinkauf, T.,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Sahner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J., Theisel, H., &amp; Hege, H. C. (2007). Cores of swirling particle motion in unsteady flows.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IEEE Transactions on Visualization and Computer Graphics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13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(6), 1759-1766.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[3] 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Günther, T., Schulze, M., &amp; Theisel, H. (2016). Rotation invariant vortices for flow visualization. </a:t>
            </a:r>
            <a:r>
              <a:rPr lang="de-DE" sz="1200" i="1" dirty="0">
                <a:solidFill>
                  <a:schemeClr val="bg1">
                    <a:lumMod val="65000"/>
                  </a:schemeClr>
                </a:solidFill>
              </a:rPr>
              <a:t>IEEE Transactions on Visualization &amp; Computer Graphics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, (1), 1-1.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[4] Günther, T., Gross, M., &amp; Theisel, H. (2017). Generic objective vortices for flow visualization.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ACM Transactions on Graphics (TOG)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36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(4), 141.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[5] Günther, T., &amp; Theisel, H. (2018). Hyper-Objective Vortices.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IEEE transactions on visualization and computer graphics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[6] Hadwiger, M.,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Mlejnek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Theußl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T., &amp;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Rautek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P. (2019). Time-Dependent Flow seen through Approximate Observer Killing Fields.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IEEE transactions on visualization and computer graphics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80881D-5439-4D6E-81E3-C09AF6ED6162}"/>
              </a:ext>
            </a:extLst>
          </p:cNvPr>
          <p:cNvSpPr txBox="1"/>
          <p:nvPr/>
        </p:nvSpPr>
        <p:spPr>
          <a:xfrm>
            <a:off x="9537838" y="3237664"/>
            <a:ext cx="435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[1]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20BCD5-100E-4890-B30A-607A36F357B8}"/>
              </a:ext>
            </a:extLst>
          </p:cNvPr>
          <p:cNvSpPr txBox="1"/>
          <p:nvPr/>
        </p:nvSpPr>
        <p:spPr>
          <a:xfrm>
            <a:off x="11166092" y="3237664"/>
            <a:ext cx="435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907DEF-D529-4463-AFF7-786912501084}"/>
              </a:ext>
            </a:extLst>
          </p:cNvPr>
          <p:cNvSpPr txBox="1"/>
          <p:nvPr/>
        </p:nvSpPr>
        <p:spPr>
          <a:xfrm>
            <a:off x="12559264" y="3237664"/>
            <a:ext cx="435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[3]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3E657-2B2E-4160-888E-7E33F58DD32F}"/>
              </a:ext>
            </a:extLst>
          </p:cNvPr>
          <p:cNvSpPr txBox="1"/>
          <p:nvPr/>
        </p:nvSpPr>
        <p:spPr>
          <a:xfrm>
            <a:off x="11653297" y="4725339"/>
            <a:ext cx="435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[5]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429B7C-4B84-4692-AB8D-9ADA6051DD68}"/>
              </a:ext>
            </a:extLst>
          </p:cNvPr>
          <p:cNvSpPr txBox="1"/>
          <p:nvPr/>
        </p:nvSpPr>
        <p:spPr>
          <a:xfrm>
            <a:off x="9036302" y="4742307"/>
            <a:ext cx="435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[4]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73193" y="1728551"/>
            <a:ext cx="1565170" cy="1568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25" y="3626649"/>
            <a:ext cx="2354035" cy="1113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980" y="4177752"/>
            <a:ext cx="2790514" cy="5581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9429B7C-4B84-4692-AB8D-9ADA6051DD68}"/>
              </a:ext>
            </a:extLst>
          </p:cNvPr>
          <p:cNvSpPr txBox="1"/>
          <p:nvPr/>
        </p:nvSpPr>
        <p:spPr>
          <a:xfrm>
            <a:off x="11653297" y="6145503"/>
            <a:ext cx="435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[6]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5824" y="1730086"/>
            <a:ext cx="1020670" cy="1572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7482" y="1716028"/>
            <a:ext cx="1613100" cy="1602178"/>
          </a:xfrm>
          <a:prstGeom prst="rect">
            <a:avLst/>
          </a:prstGeom>
        </p:spPr>
      </p:pic>
      <p:sp>
        <p:nvSpPr>
          <p:cNvPr id="24" name="Rectangle: Rounded Corners 25">
            <a:extLst>
              <a:ext uri="{FF2B5EF4-FFF2-40B4-BE49-F238E27FC236}">
                <a16:creationId xmlns:a16="http://schemas.microsoft.com/office/drawing/2014/main" id="{526C45FE-3628-491C-A8FE-A57DB42828D8}"/>
              </a:ext>
            </a:extLst>
          </p:cNvPr>
          <p:cNvSpPr/>
          <p:nvPr/>
        </p:nvSpPr>
        <p:spPr>
          <a:xfrm>
            <a:off x="1550823" y="3957523"/>
            <a:ext cx="435880" cy="82942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5">
            <a:extLst>
              <a:ext uri="{FF2B5EF4-FFF2-40B4-BE49-F238E27FC236}">
                <a16:creationId xmlns:a16="http://schemas.microsoft.com/office/drawing/2014/main" id="{526C45FE-3628-491C-A8FE-A57DB42828D8}"/>
              </a:ext>
            </a:extLst>
          </p:cNvPr>
          <p:cNvSpPr/>
          <p:nvPr/>
        </p:nvSpPr>
        <p:spPr>
          <a:xfrm>
            <a:off x="1550822" y="5142309"/>
            <a:ext cx="435880" cy="53336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4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253B-3C7C-43BA-A5AA-06316900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Observer Killing Vector Fields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</a:rPr>
              <a:t>Hadwiger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et al. 2019]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B8F214-13ED-4A25-B4A5-DD786EAFEE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4472C4"/>
                    </a:solidFill>
                  </a:rPr>
                  <a:t>Killing vector fields </a:t>
                </a: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[Hadwiger et al. 2019]</a:t>
                </a:r>
                <a:endParaRPr lang="en-US" sz="1600" dirty="0">
                  <a:solidFill>
                    <a:srgbClr val="4472C4"/>
                  </a:solidFill>
                </a:endParaRPr>
              </a:p>
              <a:p>
                <a:pPr lvl="1"/>
                <a:r>
                  <a:rPr lang="en-US" dirty="0"/>
                  <a:t>Constrain observer motion</a:t>
                </a:r>
              </a:p>
              <a:p>
                <a:pPr lvl="1"/>
                <a:r>
                  <a:rPr lang="en-US" dirty="0"/>
                  <a:t>Local rigid body motion</a:t>
                </a:r>
              </a:p>
              <a:p>
                <a:pPr marL="1007943" lvl="2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GB" b="1" i="0" smtClean="0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B8F214-13ED-4A25-B4A5-DD786EAFEE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55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8F7A1B2-E48B-4AE1-A238-03CE068D8B16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7501186" y="1475581"/>
                <a:ext cx="5698088" cy="5400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Minimization problem</a:t>
                </a:r>
              </a:p>
              <a:p>
                <a:pPr marL="503971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 smtClean="0">
                                      <a:solidFill>
                                        <a:srgbClr val="DB3236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rgbClr val="DB323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1">
                                          <a:solidFill>
                                            <a:srgbClr val="DB323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</m:d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GB" b="1" i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1" i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</m:d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𝑅𝑒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1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</m:d>
                                  <m:r>
                                    <a:rPr lang="en-GB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Trade-off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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Local rigid body motion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DB3236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GB" i="1">
                            <a:solidFill>
                              <a:srgbClr val="DB323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solidFill>
                              <a:srgbClr val="DB3236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DB3236"/>
                    </a:solidFill>
                  </a:rPr>
                  <a:t> </a:t>
                </a:r>
                <a:endParaRPr lang="en-US" dirty="0"/>
              </a:p>
              <a:p>
                <a:pPr lvl="1"/>
                <a:r>
                  <a:rPr lang="en-US" dirty="0"/>
                  <a:t>Steadiness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Change of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along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b="1" dirty="0"/>
              </a:p>
              <a:p>
                <a:pPr lvl="2"/>
                <a:endParaRPr lang="en-US" b="1" dirty="0"/>
              </a:p>
              <a:p>
                <a:r>
                  <a:rPr lang="en-US" dirty="0"/>
                  <a:t>Regularization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ctrlPr>
                          <a:rPr lang="en-GB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GB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Observer similar to original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8F7A1B2-E48B-4AE1-A238-03CE068D8B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7501186" y="1475581"/>
                <a:ext cx="5698088" cy="5400000"/>
              </a:xfrm>
              <a:blipFill>
                <a:blip r:embed="rId3"/>
                <a:stretch>
                  <a:fillRect l="-1499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28" y="4143973"/>
            <a:ext cx="1472956" cy="101265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18563" y="4146745"/>
            <a:ext cx="6743315" cy="1477900"/>
            <a:chOff x="3223021" y="5074209"/>
            <a:chExt cx="6743315" cy="1477900"/>
          </a:xfrm>
        </p:grpSpPr>
        <p:grpSp>
          <p:nvGrpSpPr>
            <p:cNvPr id="34" name="Group 33"/>
            <p:cNvGrpSpPr/>
            <p:nvPr/>
          </p:nvGrpSpPr>
          <p:grpSpPr>
            <a:xfrm>
              <a:off x="3341829" y="5074209"/>
              <a:ext cx="6223711" cy="1477900"/>
              <a:chOff x="3341829" y="5074209"/>
              <a:chExt cx="6223711" cy="147790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391D192-6C6D-4334-B9B3-F3E58AD52488}"/>
                  </a:ext>
                </a:extLst>
              </p:cNvPr>
              <p:cNvGrpSpPr/>
              <p:nvPr/>
            </p:nvGrpSpPr>
            <p:grpSpPr>
              <a:xfrm>
                <a:off x="3341829" y="5074209"/>
                <a:ext cx="5959679" cy="1477900"/>
                <a:chOff x="3518562" y="5130030"/>
                <a:chExt cx="5959679" cy="1477900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EA36FB3-7B4C-4BC6-A2A7-B8D733AF49E6}"/>
                    </a:ext>
                  </a:extLst>
                </p:cNvPr>
                <p:cNvGrpSpPr/>
                <p:nvPr/>
              </p:nvGrpSpPr>
              <p:grpSpPr>
                <a:xfrm>
                  <a:off x="3518562" y="5130031"/>
                  <a:ext cx="5942194" cy="1477899"/>
                  <a:chOff x="241199" y="5292591"/>
                  <a:chExt cx="5942194" cy="1477899"/>
                </a:xfrm>
              </p:grpSpPr>
              <p:pic>
                <p:nvPicPr>
                  <p:cNvPr id="66" name="Content Placeholder 9" descr="A picture containing furniture&#10;&#10;Description automatically generated">
                    <a:extLst>
                      <a:ext uri="{FF2B5EF4-FFF2-40B4-BE49-F238E27FC236}">
                        <a16:creationId xmlns:a16="http://schemas.microsoft.com/office/drawing/2014/main" id="{0B2685DC-382C-4F5C-B5AE-090241563D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41199" y="5292591"/>
                    <a:ext cx="1338046" cy="1003534"/>
                  </a:xfrm>
                  <a:prstGeom prst="rect">
                    <a:avLst/>
                  </a:prstGeom>
                </p:spPr>
              </p:pic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29760A69-D4DA-402A-9E93-040F04D1C972}"/>
                      </a:ext>
                    </a:extLst>
                  </p:cNvPr>
                  <p:cNvSpPr txBox="1"/>
                  <p:nvPr/>
                </p:nvSpPr>
                <p:spPr>
                  <a:xfrm>
                    <a:off x="1579244" y="5366924"/>
                    <a:ext cx="439544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dirty="0"/>
                      <a:t>=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F60729EB-C21B-4470-93C6-CBE1AB94769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75142" y="5363706"/>
                        <a:ext cx="527709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4000" i="1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oMath>
                          </m:oMathPara>
                        </a14:m>
                        <a:endParaRPr lang="en-US" sz="4000" dirty="0"/>
                      </a:p>
                    </p:txBody>
                  </p:sp>
                </mc:Choice>
                <mc:Fallback xmlns="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F60729EB-C21B-4470-93C6-CBE1AB94769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75142" y="5363706"/>
                        <a:ext cx="527709" cy="707886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9" name="Connector: Curved 52">
                    <a:extLst>
                      <a:ext uri="{FF2B5EF4-FFF2-40B4-BE49-F238E27FC236}">
                        <a16:creationId xmlns:a16="http://schemas.microsoft.com/office/drawing/2014/main" id="{873BBDEF-63BE-4211-A1D6-EB44C3A2474D}"/>
                      </a:ext>
                    </a:extLst>
                  </p:cNvPr>
                  <p:cNvCxnSpPr>
                    <a:cxnSpLocks/>
                    <a:stCxn id="59" idx="2"/>
                    <a:endCxn id="60" idx="2"/>
                  </p:cNvCxnSpPr>
                  <p:nvPr/>
                </p:nvCxnSpPr>
                <p:spPr>
                  <a:xfrm rot="16200000" flipH="1">
                    <a:off x="1744994" y="5888997"/>
                    <a:ext cx="12700" cy="1750286"/>
                  </a:xfrm>
                  <a:prstGeom prst="curvedConnector3">
                    <a:avLst>
                      <a:gd name="adj1" fmla="val 1800000"/>
                    </a:avLst>
                  </a:prstGeom>
                  <a:ln w="38100">
                    <a:solidFill>
                      <a:srgbClr val="4472C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onnector: Curved 53">
                    <a:extLst>
                      <a:ext uri="{FF2B5EF4-FFF2-40B4-BE49-F238E27FC236}">
                        <a16:creationId xmlns:a16="http://schemas.microsoft.com/office/drawing/2014/main" id="{CCE044AE-463C-48F7-99F9-3B9F014C330B}"/>
                      </a:ext>
                    </a:extLst>
                  </p:cNvPr>
                  <p:cNvCxnSpPr>
                    <a:cxnSpLocks/>
                    <a:stCxn id="60" idx="2"/>
                    <a:endCxn id="62" idx="2"/>
                  </p:cNvCxnSpPr>
                  <p:nvPr/>
                </p:nvCxnSpPr>
                <p:spPr>
                  <a:xfrm rot="16200000" flipH="1">
                    <a:off x="4398590" y="4985687"/>
                    <a:ext cx="12700" cy="3556906"/>
                  </a:xfrm>
                  <a:prstGeom prst="curvedConnector3">
                    <a:avLst>
                      <a:gd name="adj1" fmla="val 2348567"/>
                    </a:avLst>
                  </a:prstGeom>
                  <a:ln w="38100">
                    <a:solidFill>
                      <a:srgbClr val="4472C4">
                        <a:alpha val="69804"/>
                      </a:srgb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" name="Connector: Curved 85">
                  <a:extLst>
                    <a:ext uri="{FF2B5EF4-FFF2-40B4-BE49-F238E27FC236}">
                      <a16:creationId xmlns:a16="http://schemas.microsoft.com/office/drawing/2014/main" id="{AAB0CFB9-9B60-4D42-B762-D65C411D3A79}"/>
                    </a:ext>
                  </a:extLst>
                </p:cNvPr>
                <p:cNvCxnSpPr>
                  <a:cxnSpLocks/>
                  <a:stCxn id="66" idx="0"/>
                  <a:endCxn id="56" idx="0"/>
                </p:cNvCxnSpPr>
                <p:nvPr/>
              </p:nvCxnSpPr>
              <p:spPr>
                <a:xfrm rot="16200000" flipH="1">
                  <a:off x="6826592" y="2491023"/>
                  <a:ext cx="12641" cy="5290656"/>
                </a:xfrm>
                <a:prstGeom prst="curvedConnector3">
                  <a:avLst>
                    <a:gd name="adj1" fmla="val -4322941"/>
                  </a:avLst>
                </a:prstGeom>
                <a:ln w="3810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or: Curved 89">
                  <a:extLst>
                    <a:ext uri="{FF2B5EF4-FFF2-40B4-BE49-F238E27FC236}">
                      <a16:creationId xmlns:a16="http://schemas.microsoft.com/office/drawing/2014/main" id="{05CA7E6E-5C97-448E-A09C-0AEDC800C6BF}"/>
                    </a:ext>
                  </a:extLst>
                </p:cNvPr>
                <p:cNvCxnSpPr>
                  <a:cxnSpLocks/>
                  <a:stCxn id="56" idx="0"/>
                </p:cNvCxnSpPr>
                <p:nvPr/>
              </p:nvCxnSpPr>
              <p:spPr>
                <a:xfrm rot="16200000" flipH="1" flipV="1">
                  <a:off x="7696766" y="3379691"/>
                  <a:ext cx="18495" cy="3544455"/>
                </a:xfrm>
                <a:prstGeom prst="curvedConnector3">
                  <a:avLst>
                    <a:gd name="adj1" fmla="val -1236010"/>
                  </a:avLst>
                </a:prstGeom>
                <a:ln w="38100">
                  <a:solidFill>
                    <a:srgbClr val="C55A11">
                      <a:alpha val="69804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CA913E1-4326-49FD-ABBA-3F4700DA4903}"/>
                  </a:ext>
                </a:extLst>
              </p:cNvPr>
              <p:cNvSpPr txBox="1"/>
              <p:nvPr/>
            </p:nvSpPr>
            <p:spPr>
              <a:xfrm>
                <a:off x="3795593" y="6084094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u</a:t>
                </a:r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49704A6C-4CED-4851-B5D3-39955ED28EA4}"/>
                      </a:ext>
                    </a:extLst>
                  </p:cNvPr>
                  <p:cNvSpPr txBox="1"/>
                  <p:nvPr/>
                </p:nvSpPr>
                <p:spPr>
                  <a:xfrm>
                    <a:off x="5510613" y="6084094"/>
                    <a:ext cx="42030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400" b="1">
                              <a:latin typeface="Cambria Math" panose="02040503050406030204" pitchFamily="18" charset="0"/>
                            </a:rPr>
                            <m:t>𝐯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49704A6C-4CED-4851-B5D3-39955ED28E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0613" y="6084094"/>
                    <a:ext cx="420307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E37A5CA5-A551-4599-A0AD-A333A3A0428B}"/>
                      </a:ext>
                    </a:extLst>
                  </p:cNvPr>
                  <p:cNvSpPr txBox="1"/>
                  <p:nvPr/>
                </p:nvSpPr>
                <p:spPr>
                  <a:xfrm>
                    <a:off x="7210348" y="6084094"/>
                    <a:ext cx="50206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400" b="1">
                              <a:latin typeface="Cambria Math" panose="02040503050406030204" pitchFamily="18" charset="0"/>
                            </a:rPr>
                            <m:t>𝐰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E37A5CA5-A551-4599-A0AD-A333A3A042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10348" y="6084094"/>
                    <a:ext cx="502061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6208DA4D-0EBB-41BD-A297-85782EB3AC0A}"/>
                      </a:ext>
                    </a:extLst>
                  </p:cNvPr>
                  <p:cNvSpPr txBox="1"/>
                  <p:nvPr/>
                </p:nvSpPr>
                <p:spPr>
                  <a:xfrm>
                    <a:off x="8989805" y="6084094"/>
                    <a:ext cx="5757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4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dirty="0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GB" sz="2400" b="1" dirty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6208DA4D-0EBB-41BD-A297-85782EB3AC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9805" y="6084094"/>
                    <a:ext cx="575735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" name="Group 43"/>
            <p:cNvGrpSpPr/>
            <p:nvPr/>
          </p:nvGrpSpPr>
          <p:grpSpPr>
            <a:xfrm>
              <a:off x="6733631" y="5080566"/>
              <a:ext cx="3232705" cy="1006944"/>
              <a:chOff x="6736256" y="6625774"/>
              <a:chExt cx="3232705" cy="1006944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6256" y="6625774"/>
                <a:ext cx="1464646" cy="1006944"/>
              </a:xfrm>
              <a:prstGeom prst="rect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FA3DBFDD-AC50-433F-892E-27CF4F004A2F}"/>
                  </a:ext>
                </a:extLst>
              </p:cNvPr>
              <p:cNvGrpSpPr/>
              <p:nvPr/>
            </p:nvGrpSpPr>
            <p:grpSpPr>
              <a:xfrm>
                <a:off x="8108492" y="6632059"/>
                <a:ext cx="1860469" cy="997243"/>
                <a:chOff x="8112846" y="6632059"/>
                <a:chExt cx="1860469" cy="997243"/>
              </a:xfrm>
            </p:grpSpPr>
            <p:pic>
              <p:nvPicPr>
                <p:cNvPr id="56" name="Picture 55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1B7B8539-E308-46C6-9927-ED81EE770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43658" y="6632059"/>
                  <a:ext cx="1329657" cy="997243"/>
                </a:xfrm>
                <a:prstGeom prst="rect">
                  <a:avLst/>
                </a:prstGeom>
              </p:spPr>
            </p:pic>
            <p:sp>
              <p:nvSpPr>
                <p:cNvPr id="57" name="Arrow: Left-Right 25">
                  <a:extLst>
                    <a:ext uri="{FF2B5EF4-FFF2-40B4-BE49-F238E27FC236}">
                      <a16:creationId xmlns:a16="http://schemas.microsoft.com/office/drawing/2014/main" id="{C588739A-FF88-4B65-949A-FB20770D1D80}"/>
                    </a:ext>
                  </a:extLst>
                </p:cNvPr>
                <p:cNvSpPr/>
                <p:nvPr/>
              </p:nvSpPr>
              <p:spPr>
                <a:xfrm>
                  <a:off x="8112846" y="6927308"/>
                  <a:ext cx="571952" cy="234335"/>
                </a:xfrm>
                <a:prstGeom prst="left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2D6E593-87CD-4258-BA25-3E89558C160F}"/>
                  </a:ext>
                </a:extLst>
              </p:cNvPr>
              <p:cNvCxnSpPr>
                <a:cxnSpLocks/>
              </p:cNvCxnSpPr>
              <p:nvPr/>
            </p:nvCxnSpPr>
            <p:spPr>
              <a:xfrm rot="1225556">
                <a:off x="8541850" y="7552077"/>
                <a:ext cx="666206" cy="0"/>
              </a:xfrm>
              <a:prstGeom prst="straightConnector1">
                <a:avLst/>
              </a:prstGeom>
              <a:ln w="28575">
                <a:solidFill>
                  <a:srgbClr val="3B72C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E3EA9DB-BDD3-4FBF-84C5-E5A1E3B5B09A}"/>
                  </a:ext>
                </a:extLst>
              </p:cNvPr>
              <p:cNvSpPr txBox="1"/>
              <p:nvPr/>
            </p:nvSpPr>
            <p:spPr>
              <a:xfrm rot="1225556">
                <a:off x="8588000" y="7279171"/>
                <a:ext cx="5469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3B72C4"/>
                    </a:solidFill>
                  </a:rPr>
                  <a:t>Time</a:t>
                </a:r>
                <a:endParaRPr lang="en-US" dirty="0">
                  <a:solidFill>
                    <a:srgbClr val="3B72C4"/>
                  </a:solidFill>
                </a:endParaRPr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01825" y="603201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747975" y="575911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223021" y="599455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269171" y="572165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016630" y="603713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5062780" y="576423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13620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41199" y="1475581"/>
                <a:ext cx="7355884" cy="54000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Vortex core lines </a:t>
                </a:r>
                <a:r>
                  <a:rPr lang="en-GB" dirty="0">
                    <a:solidFill>
                      <a:srgbClr val="C600B5"/>
                    </a:solidFill>
                  </a:rPr>
                  <a:t>(pink)</a:t>
                </a:r>
              </a:p>
              <a:p>
                <a:pPr lvl="1"/>
                <a:r>
                  <a:rPr lang="en-GB" dirty="0" err="1"/>
                  <a:t>Center</a:t>
                </a:r>
                <a:r>
                  <a:rPr lang="en-GB" dirty="0"/>
                  <a:t> axis</a:t>
                </a:r>
                <a:r>
                  <a:rPr lang="en-GB" dirty="0">
                    <a:solidFill>
                      <a:srgbClr val="D911CD"/>
                    </a:solidFill>
                  </a:rPr>
                  <a:t> </a:t>
                </a:r>
                <a:r>
                  <a:rPr lang="en-GB" dirty="0"/>
                  <a:t>of rotation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Parallel vectors (PV) problem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[Peikert &amp; Roth 1999]</a:t>
                </a:r>
              </a:p>
              <a:p>
                <a:pPr lvl="1"/>
                <a:r>
                  <a:rPr lang="en-GB" dirty="0"/>
                  <a:t>Vortex core criterion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[Sujudi and Haimes 1995]</a:t>
                </a:r>
                <a:r>
                  <a:rPr lang="en-GB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GB" b="1" i="0" smtClean="0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GB" dirty="0"/>
                  <a:t>+ two complex eigenvalues of </a:t>
                </a:r>
                <a14:m>
                  <m:oMath xmlns:m="http://schemas.openxmlformats.org/officeDocument/2006/math">
                    <m:r>
                      <a:rPr lang="en-GB" i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Velocity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GB" dirty="0"/>
                  <a:t> parallel acceleration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en-GB" dirty="0"/>
              </a:p>
              <a:p>
                <a:pPr marL="1007943" lvl="2" indent="0">
                  <a:buNone/>
                </a:pPr>
                <a:endParaRPr lang="en-GB" dirty="0"/>
              </a:p>
              <a:p>
                <a:pPr marL="1007943" lvl="2" indent="0">
                  <a:buNone/>
                </a:pPr>
                <a:endParaRPr lang="en-GB" dirty="0"/>
              </a:p>
              <a:p>
                <a:r>
                  <a:rPr lang="en-GB" dirty="0"/>
                  <a:t>2D steady vector fields</a:t>
                </a:r>
              </a:p>
              <a:p>
                <a:pPr lvl="1"/>
                <a:r>
                  <a:rPr lang="en-GB" dirty="0"/>
                  <a:t>Corresponds to focus-type critical points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9" y="1475581"/>
                <a:ext cx="7355884" cy="5400000"/>
              </a:xfrm>
              <a:blipFill>
                <a:blip r:embed="rId2"/>
                <a:stretch>
                  <a:fillRect l="-1161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Vortex Core Lines (</a:t>
            </a:r>
            <a:r>
              <a:rPr lang="en-GB" dirty="0" err="1"/>
              <a:t>Todo</a:t>
            </a:r>
            <a:r>
              <a:rPr lang="en-GB" dirty="0"/>
              <a:t> LIC of Focus)</a:t>
            </a:r>
            <a:endParaRPr lang="de-DE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647" y="7894934"/>
            <a:ext cx="2727325" cy="2727325"/>
          </a:xfr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971" y="7894933"/>
            <a:ext cx="2727325" cy="27273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9259EA-4DE0-45D5-B194-2A733161B4C7}"/>
              </a:ext>
            </a:extLst>
          </p:cNvPr>
          <p:cNvGrpSpPr/>
          <p:nvPr/>
        </p:nvGrpSpPr>
        <p:grpSpPr>
          <a:xfrm>
            <a:off x="17756317" y="5641181"/>
            <a:ext cx="3624376" cy="3078609"/>
            <a:chOff x="8641320" y="1376608"/>
            <a:chExt cx="3624376" cy="3078609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403160" y="2176002"/>
              <a:ext cx="435197" cy="2638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9403160" y="1545190"/>
              <a:ext cx="586782" cy="6308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1320" y="2847726"/>
              <a:ext cx="657251" cy="38389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223464" y="1544666"/>
              <a:ext cx="657251" cy="383897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9570767" y="1376608"/>
              <a:ext cx="3225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/>
                <a:t>u</a:t>
              </a:r>
              <a:endParaRPr lang="de-DE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393340" y="2239845"/>
              <a:ext cx="3113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/>
                <a:t>a</a:t>
              </a:r>
              <a:endParaRPr lang="de-DE" dirty="0"/>
            </a:p>
          </p:txBody>
        </p:sp>
        <p:sp>
          <p:nvSpPr>
            <p:cNvPr id="32" name="Arc 31"/>
            <p:cNvSpPr/>
            <p:nvPr/>
          </p:nvSpPr>
          <p:spPr>
            <a:xfrm rot="16200000">
              <a:off x="9258520" y="1448040"/>
              <a:ext cx="2718602" cy="3295751"/>
            </a:xfrm>
            <a:prstGeom prst="arc">
              <a:avLst>
                <a:gd name="adj1" fmla="val 16200000"/>
                <a:gd name="adj2" fmla="val 21561517"/>
              </a:avLst>
            </a:prstGeom>
            <a:noFill/>
            <a:ln w="57150">
              <a:solidFill>
                <a:srgbClr val="D911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679CEC98-A6F8-4F5A-8697-AAC573B8D4F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20" y="1260000"/>
            <a:ext cx="3005729" cy="3005729"/>
          </a:xfrm>
        </p:spPr>
      </p:pic>
      <p:pic>
        <p:nvPicPr>
          <p:cNvPr id="8" name="Picture 7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C56F09F5-6973-4577-B475-E6270BBC93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98" y="4420376"/>
            <a:ext cx="2504372" cy="2504372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8317A7E-3DE7-4AA5-9302-1DDAC16F8EFA}"/>
              </a:ext>
            </a:extLst>
          </p:cNvPr>
          <p:cNvSpPr/>
          <p:nvPr/>
        </p:nvSpPr>
        <p:spPr>
          <a:xfrm>
            <a:off x="9804019" y="5173849"/>
            <a:ext cx="178755" cy="171880"/>
          </a:xfrm>
          <a:prstGeom prst="flowChartConnector">
            <a:avLst/>
          </a:prstGeom>
          <a:solidFill>
            <a:srgbClr val="C60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112F3635-28DE-4B6E-A4E1-ABA14B0F9C59}"/>
              </a:ext>
            </a:extLst>
          </p:cNvPr>
          <p:cNvSpPr/>
          <p:nvPr/>
        </p:nvSpPr>
        <p:spPr>
          <a:xfrm>
            <a:off x="10642717" y="5173849"/>
            <a:ext cx="178755" cy="171880"/>
          </a:xfrm>
          <a:prstGeom prst="flowChartConnector">
            <a:avLst/>
          </a:prstGeom>
          <a:solidFill>
            <a:srgbClr val="C60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4CEB192C-C88D-4507-B864-3D84478D6CD9}"/>
              </a:ext>
            </a:extLst>
          </p:cNvPr>
          <p:cNvSpPr/>
          <p:nvPr/>
        </p:nvSpPr>
        <p:spPr>
          <a:xfrm>
            <a:off x="10642717" y="5987666"/>
            <a:ext cx="178755" cy="171880"/>
          </a:xfrm>
          <a:prstGeom prst="flowChartConnector">
            <a:avLst/>
          </a:prstGeom>
          <a:solidFill>
            <a:srgbClr val="C60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D7438903-EC66-40EA-AC2E-DBB858155D37}"/>
              </a:ext>
            </a:extLst>
          </p:cNvPr>
          <p:cNvSpPr/>
          <p:nvPr/>
        </p:nvSpPr>
        <p:spPr>
          <a:xfrm>
            <a:off x="9804019" y="6001187"/>
            <a:ext cx="178755" cy="171880"/>
          </a:xfrm>
          <a:prstGeom prst="flowChartConnector">
            <a:avLst/>
          </a:prstGeom>
          <a:solidFill>
            <a:srgbClr val="C60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37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41198" y="1475581"/>
                <a:ext cx="7965541" cy="54000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Example</a:t>
                </a:r>
              </a:p>
              <a:p>
                <a:pPr lvl="1"/>
                <a:r>
                  <a:rPr lang="en-GB" dirty="0"/>
                  <a:t>Four rotating centers</a:t>
                </a:r>
              </a:p>
              <a:p>
                <a:pPr lvl="1"/>
                <a:r>
                  <a:rPr lang="en-GB" dirty="0"/>
                  <a:t>Observer rotating clockwise</a:t>
                </a:r>
              </a:p>
              <a:p>
                <a:pPr lvl="1"/>
                <a:r>
                  <a:rPr lang="en-GB" dirty="0"/>
                  <a:t>No visible vortex cores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Vortex core lines </a:t>
                </a:r>
                <a:r>
                  <a:rPr lang="en-GB" dirty="0">
                    <a:solidFill>
                      <a:srgbClr val="C600B5"/>
                    </a:solidFill>
                  </a:rPr>
                  <a:t>(pink)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en-GB" dirty="0"/>
                  <a:t> in original </a:t>
                </a:r>
                <a:r>
                  <a:rPr lang="en-GB" dirty="0" err="1"/>
                  <a:t>FoR</a:t>
                </a:r>
                <a:r>
                  <a:rPr lang="en-GB" dirty="0"/>
                  <a:t>:   Wrong  </a:t>
                </a:r>
                <a:r>
                  <a:rPr lang="en-GB" dirty="0">
                    <a:solidFill>
                      <a:srgbClr val="C0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✘</a:t>
                </a:r>
                <a:endParaRPr lang="en-GB" b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en-GB" dirty="0"/>
                  <a:t> in objective </a:t>
                </a:r>
                <a:r>
                  <a:rPr lang="en-GB" dirty="0" err="1"/>
                  <a:t>FoR</a:t>
                </a:r>
                <a:r>
                  <a:rPr lang="en-GB" dirty="0"/>
                  <a:t>: Correct </a:t>
                </a:r>
                <a:r>
                  <a:rPr lang="en-GB" dirty="0">
                    <a:solidFill>
                      <a:srgbClr val="409D53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✔</a:t>
                </a:r>
              </a:p>
              <a:p>
                <a:pPr lvl="2"/>
                <a:r>
                  <a:rPr lang="en-GB" dirty="0"/>
                  <a:t>Correspond to critical points in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GB" dirty="0"/>
              </a:p>
              <a:p>
                <a:pPr marL="503971" lvl="1" indent="0">
                  <a:buNone/>
                </a:pPr>
                <a:endParaRPr lang="en-GB" dirty="0"/>
              </a:p>
              <a:p>
                <a:r>
                  <a:rPr lang="en-GB" dirty="0"/>
                  <a:t>Streamlines </a:t>
                </a:r>
                <a:r>
                  <a:rPr lang="en-GB" dirty="0">
                    <a:solidFill>
                      <a:srgbClr val="838280"/>
                    </a:solidFill>
                  </a:rPr>
                  <a:t>(gray)</a:t>
                </a:r>
              </a:p>
              <a:p>
                <a:pPr lvl="1"/>
                <a:r>
                  <a:rPr lang="en-GB" dirty="0"/>
                  <a:t>Swirl around correct solution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8" y="1475581"/>
                <a:ext cx="7965541" cy="5400000"/>
              </a:xfrm>
              <a:blipFill>
                <a:blip r:embed="rId2"/>
                <a:stretch>
                  <a:fillRect l="-1072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Q2. </a:t>
            </a:r>
            <a:r>
              <a:rPr lang="en-GB" dirty="0"/>
              <a:t>Transfer of Methods: Vortex Core Lines</a:t>
            </a:r>
            <a:endParaRPr lang="de-D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69" y="1475581"/>
            <a:ext cx="3636433" cy="27273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69" y="4202906"/>
            <a:ext cx="3636433" cy="272732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BBAD2A-5A84-4666-B6EC-C9FCFCB260F0}"/>
              </a:ext>
            </a:extLst>
          </p:cNvPr>
          <p:cNvCxnSpPr>
            <a:cxnSpLocks/>
          </p:cNvCxnSpPr>
          <p:nvPr/>
        </p:nvCxnSpPr>
        <p:spPr>
          <a:xfrm rot="1225556">
            <a:off x="8215386" y="3659202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8B07B2E-B4DA-4D1A-88A9-EE55B4A7DD81}"/>
              </a:ext>
            </a:extLst>
          </p:cNvPr>
          <p:cNvSpPr txBox="1"/>
          <p:nvPr/>
        </p:nvSpPr>
        <p:spPr>
          <a:xfrm rot="1225556">
            <a:off x="8261536" y="3386296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34F20F-9F2B-46B4-B165-F0511C1BC3B0}"/>
              </a:ext>
            </a:extLst>
          </p:cNvPr>
          <p:cNvCxnSpPr>
            <a:cxnSpLocks/>
          </p:cNvCxnSpPr>
          <p:nvPr/>
        </p:nvCxnSpPr>
        <p:spPr>
          <a:xfrm rot="1225556">
            <a:off x="8231041" y="6442765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EEB850B-D324-4FD1-A6F9-54DA3539F6A7}"/>
              </a:ext>
            </a:extLst>
          </p:cNvPr>
          <p:cNvSpPr txBox="1"/>
          <p:nvPr/>
        </p:nvSpPr>
        <p:spPr>
          <a:xfrm rot="1225556">
            <a:off x="8277191" y="6169859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403878" y="2608410"/>
                <a:ext cx="11031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4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3878" y="2608410"/>
                <a:ext cx="1103187" cy="461665"/>
              </a:xfrm>
              <a:prstGeom prst="rect">
                <a:avLst/>
              </a:prstGeom>
              <a:blipFill>
                <a:blip r:embed="rId5"/>
                <a:stretch>
                  <a:fillRect r="-1105" b="-171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403877" y="5335735"/>
                <a:ext cx="11635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3877" y="5335735"/>
                <a:ext cx="1163587" cy="461665"/>
              </a:xfrm>
              <a:prstGeom prst="rect">
                <a:avLst/>
              </a:prstGeom>
              <a:blipFill>
                <a:blip r:embed="rId6"/>
                <a:stretch>
                  <a:fillRect r="-524" b="-171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5190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4A191-C17F-4051-9354-86465B7FB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98" y="1475581"/>
            <a:ext cx="7184987" cy="5400000"/>
          </a:xfrm>
        </p:spPr>
        <p:txBody>
          <a:bodyPr>
            <a:normAutofit/>
          </a:bodyPr>
          <a:lstStyle/>
          <a:p>
            <a:r>
              <a:rPr lang="en-US" dirty="0"/>
              <a:t>Buoyant Plumes </a:t>
            </a:r>
            <a:r>
              <a:rPr lang="en-GB" dirty="0"/>
              <a:t>2D</a:t>
            </a:r>
          </a:p>
          <a:p>
            <a:pPr lvl="1"/>
            <a:r>
              <a:rPr lang="en-GB" dirty="0"/>
              <a:t>Heated top and cooled bottom</a:t>
            </a:r>
          </a:p>
          <a:p>
            <a:pPr lvl="1"/>
            <a:r>
              <a:rPr lang="en-GB" dirty="0"/>
              <a:t>Turbulent flow</a:t>
            </a:r>
          </a:p>
          <a:p>
            <a:pPr lvl="2"/>
            <a:r>
              <a:rPr lang="en-GB" dirty="0"/>
              <a:t>Fold bifurcations occur 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Focus-type</a:t>
            </a:r>
            <a:r>
              <a:rPr lang="en-GB" dirty="0"/>
              <a:t> critical point with streamlines </a:t>
            </a:r>
            <a:r>
              <a:rPr lang="en-US" dirty="0">
                <a:solidFill>
                  <a:srgbClr val="888784"/>
                </a:solidFill>
              </a:rPr>
              <a:t>(gray)</a:t>
            </a:r>
          </a:p>
          <a:p>
            <a:pPr lvl="1"/>
            <a:r>
              <a:rPr lang="en-GB" dirty="0" err="1"/>
              <a:t>Color</a:t>
            </a:r>
            <a:r>
              <a:rPr lang="en-GB" dirty="0"/>
              <a:t> coded feature angle</a:t>
            </a:r>
          </a:p>
          <a:p>
            <a:pPr lvl="2"/>
            <a:r>
              <a:rPr lang="en-GB" dirty="0"/>
              <a:t>Angle: flow and core line tangent</a:t>
            </a:r>
          </a:p>
          <a:p>
            <a:pPr lvl="1"/>
            <a:r>
              <a:rPr lang="en-GB" dirty="0"/>
              <a:t>False positive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9AC61-2B1D-4C6C-ABDF-69DB6218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Steadifcation: Fold Bifurcation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7FB4852-80BE-48F7-B8DC-6FCDE7718F9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85" y="1663065"/>
            <a:ext cx="5073790" cy="1902671"/>
          </a:xfrm>
        </p:spPr>
      </p:pic>
      <p:pic>
        <p:nvPicPr>
          <p:cNvPr id="10" name="Picture 9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DC9BF6FB-594C-43C1-8791-A65E3489FD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84" y="4078987"/>
            <a:ext cx="5073789" cy="1902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075486" y="3623525"/>
                <a:ext cx="1924116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Feature Angle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dirty="0"/>
                  <a:t>)</a:t>
                </a:r>
                <a:endParaRPr lang="de-DE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5486" y="3623525"/>
                <a:ext cx="1924116" cy="397673"/>
              </a:xfrm>
              <a:prstGeom prst="rect">
                <a:avLst/>
              </a:prstGeom>
              <a:blipFill>
                <a:blip r:embed="rId4"/>
                <a:stretch>
                  <a:fillRect l="-3175" t="-6061" r="-2222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202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B0A8-4B7B-41ED-AACC-2E201588C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Hyperbolic Trajectories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46D907-646C-482A-B8D1-54AEF75259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99" y="1475581"/>
                <a:ext cx="7812294" cy="5400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FTLE for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in space-time</a:t>
                </a:r>
              </a:p>
              <a:p>
                <a:pPr lvl="1"/>
                <a:r>
                  <a:rPr lang="en-US" dirty="0"/>
                  <a:t>Ridge surfaces: </a:t>
                </a:r>
                <a:r>
                  <a:rPr lang="en-US" dirty="0">
                    <a:solidFill>
                      <a:srgbClr val="3B72C4"/>
                    </a:solidFill>
                  </a:rPr>
                  <a:t>forward</a:t>
                </a:r>
                <a:r>
                  <a:rPr lang="en-US" dirty="0"/>
                  <a:t> &amp; </a:t>
                </a:r>
                <a:r>
                  <a:rPr lang="en-US" dirty="0">
                    <a:solidFill>
                      <a:srgbClr val="C00000"/>
                    </a:solidFill>
                  </a:rPr>
                  <a:t>backward</a:t>
                </a:r>
              </a:p>
              <a:p>
                <a:pPr lvl="1"/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Hyperbolic trajectories </a:t>
                </a:r>
                <a:r>
                  <a:rPr lang="en-US" dirty="0">
                    <a:solidFill>
                      <a:srgbClr val="409D53"/>
                    </a:solidFill>
                  </a:rPr>
                  <a:t>(HT)</a:t>
                </a:r>
              </a:p>
              <a:p>
                <a:pPr lvl="1"/>
                <a:r>
                  <a:rPr lang="en-US" dirty="0"/>
                  <a:t>Invariant manifolds in space-time</a:t>
                </a:r>
              </a:p>
              <a:p>
                <a:pPr lvl="1"/>
                <a:r>
                  <a:rPr lang="en-US" dirty="0"/>
                  <a:t>Repelling manifold in forward and reverse time</a:t>
                </a:r>
              </a:p>
              <a:p>
                <a:pPr lvl="1"/>
                <a:r>
                  <a:rPr lang="en-US" dirty="0"/>
                  <a:t>Obtained as streak manifolds</a:t>
                </a:r>
              </a:p>
              <a:p>
                <a:pPr marL="1007943" lvl="2" indent="0">
                  <a:buNone/>
                </a:pPr>
                <a:endParaRPr lang="en-US" dirty="0"/>
              </a:p>
              <a:p>
                <a:r>
                  <a:rPr lang="en-US" dirty="0"/>
                  <a:t>Hyperbolicity (2D):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&lt;0</m:t>
                        </m:r>
                      </m:e>
                    </m:func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Unsteady: HT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dirty="0"/>
                  <a:t> saddle-type critical point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46D907-646C-482A-B8D1-54AEF75259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9" y="1475581"/>
                <a:ext cx="7812294" cy="5400000"/>
              </a:xfrm>
              <a:blipFill>
                <a:blip r:embed="rId2"/>
                <a:stretch>
                  <a:fillRect l="-1093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Content Placeholder 5">
            <a:extLst>
              <a:ext uri="{FF2B5EF4-FFF2-40B4-BE49-F238E27FC236}">
                <a16:creationId xmlns:a16="http://schemas.microsoft.com/office/drawing/2014/main" id="{AE602D54-FB7F-49DD-943C-A07CC72B1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47" y="2538826"/>
            <a:ext cx="4750430" cy="326592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132B56-6F95-4011-A7C5-A3F0F7774005}"/>
              </a:ext>
            </a:extLst>
          </p:cNvPr>
          <p:cNvCxnSpPr>
            <a:cxnSpLocks/>
          </p:cNvCxnSpPr>
          <p:nvPr/>
        </p:nvCxnSpPr>
        <p:spPr>
          <a:xfrm>
            <a:off x="8576670" y="4812970"/>
            <a:ext cx="683335" cy="241232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89D9B91-FA8A-4134-AB4A-4FD0B5B816E5}"/>
              </a:ext>
            </a:extLst>
          </p:cNvPr>
          <p:cNvSpPr txBox="1"/>
          <p:nvPr/>
        </p:nvSpPr>
        <p:spPr>
          <a:xfrm rot="1166649">
            <a:off x="8594414" y="4681710"/>
            <a:ext cx="594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35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8781-DB6C-4669-AA56-B77EEEB3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Times and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2ADFD-DA5A-4F3F-AD85-D27A4B586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Generic (hyper)objective vortices		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[Günther et al. 2017/18]</a:t>
            </a:r>
          </a:p>
          <a:p>
            <a:pPr lvl="1"/>
            <a:r>
              <a:rPr lang="en-US" dirty="0"/>
              <a:t>Local optimization (neighborhood)</a:t>
            </a:r>
          </a:p>
          <a:p>
            <a:pPr lvl="1"/>
            <a:r>
              <a:rPr lang="en-US" dirty="0"/>
              <a:t>Easily parallelizable </a:t>
            </a:r>
          </a:p>
          <a:p>
            <a:pPr lvl="1"/>
            <a:r>
              <a:rPr lang="en-US" dirty="0"/>
              <a:t>CPU bound</a:t>
            </a:r>
          </a:p>
          <a:p>
            <a:endParaRPr lang="en-US" dirty="0"/>
          </a:p>
          <a:p>
            <a:r>
              <a:rPr lang="en-US" dirty="0"/>
              <a:t>Approximate observer Killing vector fields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</a:t>
            </a:r>
          </a:p>
          <a:p>
            <a:pPr lvl="1"/>
            <a:r>
              <a:rPr lang="en-US" dirty="0"/>
              <a:t>Global optimization</a:t>
            </a:r>
          </a:p>
          <a:p>
            <a:pPr lvl="1"/>
            <a:r>
              <a:rPr lang="en-US" dirty="0"/>
              <a:t>Memory bound</a:t>
            </a:r>
          </a:p>
          <a:p>
            <a:pPr lvl="1"/>
            <a:r>
              <a:rPr lang="en-US" dirty="0"/>
              <a:t>Parallel CPU or GPU hard to realize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B415CDC-AA72-4B56-854B-867669474E5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865813836"/>
              </p:ext>
            </p:extLst>
          </p:nvPr>
        </p:nvGraphicFramePr>
        <p:xfrm>
          <a:off x="6541199" y="1260000"/>
          <a:ext cx="6300788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2763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F4DE-6329-416B-849E-2BE38390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of Observer Motion as Vector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C31CB23-3973-4D18-BF62-50110B8DD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99" y="1475581"/>
                <a:ext cx="7810376" cy="270156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Observe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b="1" dirty="0"/>
                  <a:t> </a:t>
                </a:r>
                <a:r>
                  <a:rPr lang="en-GB" dirty="0"/>
                  <a:t>while moving along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b="1" dirty="0"/>
              </a:p>
              <a:p>
                <a:pPr marL="0" indent="0">
                  <a:buNone/>
                </a:pPr>
                <a:r>
                  <a:rPr lang="en-GB" b="1" dirty="0"/>
                  <a:t>Transformation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𝐰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Map pathlines in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pathlines in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𝐰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𝛻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 −1</m:t>
                          </m:r>
                        </m:sup>
                      </m:sSub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GB" i="1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GB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GB" b="1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dirty="0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</m:acc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GB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endParaRPr lang="en-US" dirty="0"/>
              </a:p>
              <a:p>
                <a:pPr lvl="2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C31CB23-3973-4D18-BF62-50110B8DD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99" y="1475581"/>
                <a:ext cx="7810376" cy="2701564"/>
              </a:xfrm>
              <a:blipFill>
                <a:blip r:embed="rId2"/>
                <a:stretch>
                  <a:fillRect l="-1249" t="-2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13">
                <a:extLst>
                  <a:ext uri="{FF2B5EF4-FFF2-40B4-BE49-F238E27FC236}">
                    <a16:creationId xmlns:a16="http://schemas.microsoft.com/office/drawing/2014/main" id="{C067D7AB-89FD-40D5-B048-FA85F61226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58132" y="1458081"/>
                <a:ext cx="5313943" cy="270156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51986" indent="-251986" algn="l" defTabSz="1007943" rtl="0" eaLnBrk="1" latinLnBrk="0" hangingPunct="1">
                  <a:lnSpc>
                    <a:spcPct val="90000"/>
                  </a:lnSpc>
                  <a:spcBef>
                    <a:spcPts val="1102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75595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259929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763900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267872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771844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Observer</a:t>
                </a:r>
                <a:r>
                  <a:rPr lang="de-DE" dirty="0"/>
                  <a:t> flow map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b="1">
                            <a:latin typeface="Cambria Math" panose="02040503050406030204" pitchFamily="18" charset="0"/>
                          </a:rPr>
                          <m:t>𝐯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de-DE" dirty="0"/>
                  <a:t> defines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de-DE" dirty="0"/>
              </a:p>
              <a:p>
                <a:r>
                  <a:rPr lang="en-GB" dirty="0"/>
                  <a:t>FoR: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𝐜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 as vector field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𝐜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de-DE" dirty="0"/>
                  <a:t> pathlines of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de-DE" dirty="0"/>
                  <a:t> diffential motion of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de-DE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de-DE" i="1" dirty="0"/>
              </a:p>
              <a:p>
                <a:endParaRPr lang="de-DE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GB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4" name="Content Placeholder 13">
                <a:extLst>
                  <a:ext uri="{FF2B5EF4-FFF2-40B4-BE49-F238E27FC236}">
                    <a16:creationId xmlns:a16="http://schemas.microsoft.com/office/drawing/2014/main" id="{C067D7AB-89FD-40D5-B048-FA85F6122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132" y="1458081"/>
                <a:ext cx="5313943" cy="2701564"/>
              </a:xfrm>
              <a:prstGeom prst="rect">
                <a:avLst/>
              </a:prstGeom>
              <a:blipFill>
                <a:blip r:embed="rId3"/>
                <a:stretch>
                  <a:fillRect l="-1491" t="-2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331944" y="4075435"/>
            <a:ext cx="12767970" cy="2527192"/>
            <a:chOff x="331944" y="4075435"/>
            <a:chExt cx="12767970" cy="2527192"/>
          </a:xfrm>
        </p:grpSpPr>
        <p:grpSp>
          <p:nvGrpSpPr>
            <p:cNvPr id="29" name="Group 28"/>
            <p:cNvGrpSpPr/>
            <p:nvPr/>
          </p:nvGrpSpPr>
          <p:grpSpPr>
            <a:xfrm>
              <a:off x="331944" y="4075435"/>
              <a:ext cx="12767970" cy="2512429"/>
              <a:chOff x="331944" y="4075435"/>
              <a:chExt cx="12767970" cy="251242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A3DBFDD-AC50-433F-892E-27CF4F004A2F}"/>
                  </a:ext>
                </a:extLst>
              </p:cNvPr>
              <p:cNvGrpSpPr/>
              <p:nvPr/>
            </p:nvGrpSpPr>
            <p:grpSpPr>
              <a:xfrm>
                <a:off x="331944" y="4075435"/>
                <a:ext cx="12767970" cy="2512429"/>
                <a:chOff x="331944" y="4075435"/>
                <a:chExt cx="12767970" cy="2512429"/>
              </a:xfrm>
            </p:grpSpPr>
            <p:pic>
              <p:nvPicPr>
                <p:cNvPr id="35" name="Picture 34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184136D-8F70-4D65-9EE6-27B85DFDF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944" y="4075435"/>
                  <a:ext cx="2819167" cy="2114375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1B7B8539-E308-46C6-9927-ED81EE770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52640" y="4085508"/>
                  <a:ext cx="2802997" cy="2102248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46D6C04-56FC-4130-A0CC-F451AD6535F1}"/>
                    </a:ext>
                  </a:extLst>
                </p:cNvPr>
                <p:cNvSpPr txBox="1"/>
                <p:nvPr/>
              </p:nvSpPr>
              <p:spPr>
                <a:xfrm>
                  <a:off x="3122125" y="4721129"/>
                  <a:ext cx="49084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/>
                    <a:t>=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6F743D2-D249-41D9-B42F-97AFAF358BF6}"/>
                    </a:ext>
                  </a:extLst>
                </p:cNvPr>
                <p:cNvSpPr txBox="1"/>
                <p:nvPr/>
              </p:nvSpPr>
              <p:spPr>
                <a:xfrm>
                  <a:off x="6364065" y="4721130"/>
                  <a:ext cx="49084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/>
                    <a:t>+</a:t>
                  </a:r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57EE9CB1-C732-4EE7-A9D6-57561C85F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997665" y="4085505"/>
                  <a:ext cx="2102249" cy="2102249"/>
                </a:xfrm>
                <a:prstGeom prst="rect">
                  <a:avLst/>
                </a:prstGeom>
              </p:spPr>
            </p:pic>
            <p:pic>
              <p:nvPicPr>
                <p:cNvPr id="40" name="Picture 39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BFE7F414-D1A6-4E0F-8B32-557E66B3D4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96380" y="4085506"/>
                  <a:ext cx="2102250" cy="2102250"/>
                </a:xfrm>
                <a:prstGeom prst="rect">
                  <a:avLst/>
                </a:prstGeom>
              </p:spPr>
            </p:pic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6BF73D1-3DBB-4CA5-B72F-EECD0A040F3B}"/>
                    </a:ext>
                  </a:extLst>
                </p:cNvPr>
                <p:cNvSpPr/>
                <p:nvPr/>
              </p:nvSpPr>
              <p:spPr>
                <a:xfrm>
                  <a:off x="4373986" y="4413353"/>
                  <a:ext cx="1713536" cy="144655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8800" dirty="0">
                      <a:ln w="0"/>
                      <a:solidFill>
                        <a:schemeClr val="bg1">
                          <a:lumMod val="65000"/>
                        </a:schemeClr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!?</a:t>
                  </a:r>
                  <a:endParaRPr lang="en-US" sz="5400" b="0" cap="none" spc="0" dirty="0">
                    <a:ln w="0"/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52" name="Arrow: Left-Right 25">
                  <a:extLst>
                    <a:ext uri="{FF2B5EF4-FFF2-40B4-BE49-F238E27FC236}">
                      <a16:creationId xmlns:a16="http://schemas.microsoft.com/office/drawing/2014/main" id="{C588739A-FF88-4B65-949A-FB20770D1D80}"/>
                    </a:ext>
                  </a:extLst>
                </p:cNvPr>
                <p:cNvSpPr/>
                <p:nvPr/>
              </p:nvSpPr>
              <p:spPr>
                <a:xfrm>
                  <a:off x="9974069" y="5058145"/>
                  <a:ext cx="857128" cy="234335"/>
                </a:xfrm>
                <a:prstGeom prst="leftRightArrow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331944" y="6187754"/>
                      <a:ext cx="2819167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dirty="0"/>
                        <a:t>Time-dependent </a:t>
                      </a:r>
                      <a:r>
                        <a:rPr lang="en-GB" sz="2000" b="1" dirty="0"/>
                        <a:t>u</a:t>
                      </a:r>
                      <a14:m>
                        <m:oMath xmlns:m="http://schemas.openxmlformats.org/officeDocument/2006/math"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53" name="TextBox 5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1944" y="6187754"/>
                      <a:ext cx="2819167" cy="40011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7576" b="-2575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3796379" y="6187754"/>
                      <a:ext cx="1907735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dirty="0"/>
                        <a:t>Observer </a:t>
                      </a:r>
                      <a14:m>
                        <m:oMath xmlns:m="http://schemas.openxmlformats.org/officeDocument/2006/math"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54" name="TextBox 5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96379" y="6187754"/>
                      <a:ext cx="1907735" cy="40011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917" t="-6061" b="-2575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extBox 54"/>
                <p:cNvSpPr txBox="1"/>
                <p:nvPr/>
              </p:nvSpPr>
              <p:spPr>
                <a:xfrm>
                  <a:off x="7152640" y="6187754"/>
                  <a:ext cx="5670731" cy="397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             Steady</a:t>
                  </a:r>
                  <a:endParaRPr lang="de-DE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50FFBA2-DA96-44C4-B6CA-C81D6CD3CF09}"/>
                    </a:ext>
                  </a:extLst>
                </p:cNvPr>
                <p:cNvSpPr/>
                <p:nvPr/>
              </p:nvSpPr>
              <p:spPr>
                <a:xfrm>
                  <a:off x="2805320" y="5561851"/>
                  <a:ext cx="3124445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2"/>
                  <a:r>
                    <a:rPr lang="en-US" sz="1600" dirty="0">
                      <a:solidFill>
                        <a:schemeClr val="bg1">
                          <a:lumMod val="50000"/>
                        </a:schemeClr>
                      </a:solidFill>
                    </a:rPr>
                    <a:t>[Günther et al. 17/18]</a:t>
                  </a:r>
                </a:p>
                <a:p>
                  <a:pPr lvl="2"/>
                  <a:r>
                    <a:rPr lang="en-US" sz="1600" dirty="0">
                      <a:solidFill>
                        <a:schemeClr val="bg1">
                          <a:lumMod val="50000"/>
                        </a:schemeClr>
                      </a:solidFill>
                    </a:rPr>
                    <a:t>[Hadwiger et al. 2019]</a:t>
                  </a:r>
                  <a:endParaRPr lang="en-US" sz="1600" dirty="0"/>
                </a:p>
                <a:p>
                  <a:pPr lvl="2"/>
                  <a:endParaRPr lang="en-US" sz="1600" dirty="0"/>
                </a:p>
              </p:txBody>
            </p:sp>
          </p:grpSp>
          <p:pic>
            <p:nvPicPr>
              <p:cNvPr id="34" name="Picture 33" descr="Free vector graphic: &lt;strong&gt;Eye, Icon&lt;/strong&gt;, Symbol, Look, Vision ...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0101" y="6257204"/>
                <a:ext cx="562151" cy="29073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7480932" y="6185317"/>
                  <a:ext cx="99835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GB" sz="20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b="1" dirty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</m:acc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0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sz="2000" b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0932" y="6185317"/>
                  <a:ext cx="998350" cy="400110"/>
                </a:xfrm>
                <a:prstGeom prst="rect">
                  <a:avLst/>
                </a:prstGeom>
                <a:blipFill>
                  <a:blip r:embed="rId11"/>
                  <a:stretch>
                    <a:fillRect t="-3077" b="-1538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11549614" y="6202517"/>
                  <a:ext cx="99835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1">
                            <a:latin typeface="Cambria Math" panose="02040503050406030204" pitchFamily="18" charset="0"/>
                          </a:rPr>
                          <m:t>𝐰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0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sz="2000" b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49614" y="6202517"/>
                  <a:ext cx="998350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70833" y="4747082"/>
                <a:ext cx="8603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8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1800" b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833" y="4747082"/>
                <a:ext cx="860364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56" descr="Free vector graphic: &lt;strong&gt;Eye, Icon&lt;/strong&gt;, Symbol, Look, Vision ...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05" y="5273313"/>
            <a:ext cx="562151" cy="2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063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505F4DE-6329-416B-849E-2BE38390D4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Representation of Observer Motion as Vector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505F4DE-6329-416B-849E-2BE38390D4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4E390AE1-63CE-4C5E-8DC0-DAEAAA8F00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200" y="1476000"/>
                <a:ext cx="6478687" cy="23038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Observer motion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</m:d>
                    <m:r>
                      <a:rPr lang="en-GB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GB" dirty="0"/>
                  <a:t>Rotation:    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Translation: 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𝐜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Represent as vector field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4E390AE1-63CE-4C5E-8DC0-DAEAAA8F00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200" y="1476000"/>
                <a:ext cx="6478687" cy="2303837"/>
              </a:xfrm>
              <a:blipFill>
                <a:blip r:embed="rId3"/>
                <a:stretch>
                  <a:fillRect l="-1318" t="-3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5">
                <a:extLst>
                  <a:ext uri="{FF2B5EF4-FFF2-40B4-BE49-F238E27FC236}">
                    <a16:creationId xmlns:a16="http://schemas.microsoft.com/office/drawing/2014/main" id="{131D3CB1-F4D2-44ED-8FD5-EE96745012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4905" y="1475999"/>
                <a:ext cx="6478687" cy="2303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1986" indent="-251986" algn="l" defTabSz="1007943" rtl="0" eaLnBrk="1" latinLnBrk="0" hangingPunct="1">
                  <a:lnSpc>
                    <a:spcPct val="90000"/>
                  </a:lnSpc>
                  <a:spcBef>
                    <a:spcPts val="1102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75595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259929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763900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267872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Clr>
                    <a:srgbClr val="2F5A7D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771844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lnSpc>
                    <a:spcPct val="90000"/>
                  </a:lnSpc>
                  <a:spcBef>
                    <a:spcPts val="551"/>
                  </a:spcBef>
                  <a:buFont typeface="Arial" panose="020B0604020202020204" pitchFamily="34" charset="0"/>
                  <a:buChar char="•"/>
                  <a:defRPr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Translation between observers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Defined by observer vector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𝐜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↔</m:t>
                    </m:r>
                  </m:oMath>
                </a14:m>
                <a:r>
                  <a:rPr lang="de-DE" dirty="0"/>
                  <a:t> pathlines of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de-DE" dirty="0"/>
                  <a:t> diffential motion of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𝐯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Content Placeholder 5">
                <a:extLst>
                  <a:ext uri="{FF2B5EF4-FFF2-40B4-BE49-F238E27FC236}">
                    <a16:creationId xmlns:a16="http://schemas.microsoft.com/office/drawing/2014/main" id="{131D3CB1-F4D2-44ED-8FD5-EE9674501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905" y="1475999"/>
                <a:ext cx="6478687" cy="2303837"/>
              </a:xfrm>
              <a:prstGeom prst="rect">
                <a:avLst/>
              </a:prstGeom>
              <a:blipFill>
                <a:blip r:embed="rId4"/>
                <a:stretch>
                  <a:fillRect l="-1223" t="-3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240509" y="4075435"/>
            <a:ext cx="12960691" cy="2815332"/>
            <a:chOff x="240509" y="4075435"/>
            <a:chExt cx="12960691" cy="281533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6" y="4090539"/>
              <a:ext cx="3079029" cy="211683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18" y="4083248"/>
              <a:ext cx="3131436" cy="2152862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40509" y="4075435"/>
              <a:ext cx="12960691" cy="2815332"/>
              <a:chOff x="244863" y="4075435"/>
              <a:chExt cx="12960691" cy="2815332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A3DBFDD-AC50-433F-892E-27CF4F004A2F}"/>
                  </a:ext>
                </a:extLst>
              </p:cNvPr>
              <p:cNvGrpSpPr/>
              <p:nvPr/>
            </p:nvGrpSpPr>
            <p:grpSpPr>
              <a:xfrm>
                <a:off x="244863" y="4075435"/>
                <a:ext cx="12960691" cy="2815332"/>
                <a:chOff x="244863" y="4075435"/>
                <a:chExt cx="12960691" cy="2815332"/>
              </a:xfrm>
            </p:grpSpPr>
            <p:pic>
              <p:nvPicPr>
                <p:cNvPr id="56" name="Picture 55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184136D-8F70-4D65-9EE6-27B85DFDF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63" y="4075435"/>
                  <a:ext cx="2819167" cy="2114375"/>
                </a:xfrm>
                <a:prstGeom prst="rect">
                  <a:avLst/>
                </a:prstGeom>
              </p:spPr>
            </p:pic>
            <p:pic>
              <p:nvPicPr>
                <p:cNvPr id="57" name="Picture 56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1B7B8539-E308-46C6-9927-ED81EE770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02557" y="4090539"/>
                  <a:ext cx="2802997" cy="2102248"/>
                </a:xfrm>
                <a:prstGeom prst="rect">
                  <a:avLst/>
                </a:prstGeom>
              </p:spPr>
            </p:pic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46D6C04-56FC-4130-A0CC-F451AD6535F1}"/>
                    </a:ext>
                  </a:extLst>
                </p:cNvPr>
                <p:cNvSpPr txBox="1"/>
                <p:nvPr/>
              </p:nvSpPr>
              <p:spPr>
                <a:xfrm>
                  <a:off x="3035044" y="4721129"/>
                  <a:ext cx="49084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C6F743D2-D249-41D9-B42F-97AFAF358B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9752" y="4737891"/>
                      <a:ext cx="596637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8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800" dirty="0"/>
                    </a:p>
                  </p:txBody>
                </p:sp>
              </mc:Choice>
              <mc:Fallback xmlns="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C6F743D2-D249-41D9-B42F-97AFAF358BF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9752" y="4737891"/>
                      <a:ext cx="596637" cy="83099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0" name="TextBox 59"/>
                <p:cNvSpPr txBox="1"/>
                <p:nvPr/>
              </p:nvSpPr>
              <p:spPr>
                <a:xfrm>
                  <a:off x="348354" y="6187754"/>
                  <a:ext cx="2562706" cy="397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Time-dependent</a:t>
                  </a:r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3342359" y="6187754"/>
                      <a:ext cx="1979677" cy="7030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lvl="1" algn="ctr"/>
                      <a:r>
                        <a:rPr lang="en-GB" dirty="0"/>
                        <a:t>Observer </a:t>
                      </a:r>
                      <a14:m>
                        <m:oMath xmlns:m="http://schemas.openxmlformats.org/officeDocument/2006/math"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dirty="0"/>
                    </a:p>
                    <a:p>
                      <a:pPr algn="ctr"/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42359" y="6187754"/>
                      <a:ext cx="1979677" cy="703013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t="-34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3" name="Arrow: Left-Right 25">
                  <a:extLst>
                    <a:ext uri="{FF2B5EF4-FFF2-40B4-BE49-F238E27FC236}">
                      <a16:creationId xmlns:a16="http://schemas.microsoft.com/office/drawing/2014/main" id="{C588739A-FF88-4B65-949A-FB20770D1D80}"/>
                    </a:ext>
                  </a:extLst>
                </p:cNvPr>
                <p:cNvSpPr/>
                <p:nvPr/>
              </p:nvSpPr>
              <p:spPr>
                <a:xfrm>
                  <a:off x="9539210" y="4963104"/>
                  <a:ext cx="857128" cy="234335"/>
                </a:xfrm>
                <a:prstGeom prst="leftRightArrow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5" name="Picture 54" descr="Free vector graphic: &lt;strong&gt;Eye, Icon&lt;/strong&gt;, Symbol, Look, Vision ..."/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2431" y="6257204"/>
                <a:ext cx="562151" cy="290737"/>
              </a:xfrm>
              <a:prstGeom prst="rect">
                <a:avLst/>
              </a:prstGeom>
            </p:spPr>
          </p:pic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01667" y="580420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47817" y="553129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471950" y="5817716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518100" y="5544810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90235" y="5821834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836385" y="554892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0458088" y="582433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10504238" y="555142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10502" y="4658157"/>
              <a:ext cx="2203268" cy="538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94941" y="4570596"/>
              <a:ext cx="2467086" cy="703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Günther et al. 17/18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]</a:t>
              </a:r>
            </a:p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GB" dirty="0" err="1">
                  <a:solidFill>
                    <a:schemeClr val="bg1">
                      <a:lumMod val="50000"/>
                    </a:schemeClr>
                  </a:solidFill>
                </a:rPr>
                <a:t>Hadwiger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 et al. 2019]</a:t>
              </a:r>
              <a:endParaRPr lang="de-D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859986" y="6187754"/>
            <a:ext cx="547570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           Steady</a:t>
            </a:r>
            <a:endParaRPr lang="de-DE" dirty="0"/>
          </a:p>
        </p:txBody>
      </p:sp>
      <p:grpSp>
        <p:nvGrpSpPr>
          <p:cNvPr id="76" name="Group 75"/>
          <p:cNvGrpSpPr/>
          <p:nvPr/>
        </p:nvGrpSpPr>
        <p:grpSpPr>
          <a:xfrm>
            <a:off x="6581656" y="4090539"/>
            <a:ext cx="6619544" cy="2116832"/>
            <a:chOff x="6581656" y="4090539"/>
            <a:chExt cx="6619544" cy="211683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6" y="4090539"/>
              <a:ext cx="3079029" cy="2116832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A3DBFDD-AC50-433F-892E-27CF4F004A2F}"/>
                </a:ext>
              </a:extLst>
            </p:cNvPr>
            <p:cNvGrpSpPr/>
            <p:nvPr/>
          </p:nvGrpSpPr>
          <p:grpSpPr>
            <a:xfrm>
              <a:off x="9534856" y="4090539"/>
              <a:ext cx="3666344" cy="2102248"/>
              <a:chOff x="9539210" y="4090539"/>
              <a:chExt cx="3666344" cy="2102248"/>
            </a:xfrm>
          </p:grpSpPr>
          <p:pic>
            <p:nvPicPr>
              <p:cNvPr id="83" name="Picture 8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B7B8539-E308-46C6-9927-ED81EE770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02557" y="4090539"/>
                <a:ext cx="2802997" cy="2102248"/>
              </a:xfrm>
              <a:prstGeom prst="rect">
                <a:avLst/>
              </a:prstGeom>
            </p:spPr>
          </p:pic>
          <p:sp>
            <p:nvSpPr>
              <p:cNvPr id="84" name="Arrow: Left-Right 25">
                <a:extLst>
                  <a:ext uri="{FF2B5EF4-FFF2-40B4-BE49-F238E27FC236}">
                    <a16:creationId xmlns:a16="http://schemas.microsoft.com/office/drawing/2014/main" id="{C588739A-FF88-4B65-949A-FB20770D1D80}"/>
                  </a:ext>
                </a:extLst>
              </p:cNvPr>
              <p:cNvSpPr/>
              <p:nvPr/>
            </p:nvSpPr>
            <p:spPr>
              <a:xfrm>
                <a:off x="9539210" y="4963104"/>
                <a:ext cx="857128" cy="234335"/>
              </a:xfrm>
              <a:prstGeom prst="leftRightArrow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90235" y="5821834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836385" y="554892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0458088" y="5824333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10504238" y="555142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9787656" y="4637987"/>
                <a:ext cx="380232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656" y="4637987"/>
                <a:ext cx="380232" cy="397673"/>
              </a:xfrm>
              <a:prstGeom prst="rect">
                <a:avLst/>
              </a:prstGeom>
              <a:blipFill>
                <a:blip r:embed="rId1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reeform 63"/>
          <p:cNvSpPr/>
          <p:nvPr/>
        </p:nvSpPr>
        <p:spPr>
          <a:xfrm>
            <a:off x="5826034" y="5212080"/>
            <a:ext cx="4114800" cy="1711920"/>
          </a:xfrm>
          <a:custGeom>
            <a:avLst/>
            <a:gdLst>
              <a:gd name="connsiteX0" fmla="*/ 0 w 4114800"/>
              <a:gd name="connsiteY0" fmla="*/ 1201783 h 1711920"/>
              <a:gd name="connsiteX1" fmla="*/ 2965269 w 4114800"/>
              <a:gd name="connsiteY1" fmla="*/ 1650274 h 1711920"/>
              <a:gd name="connsiteX2" fmla="*/ 4114800 w 4114800"/>
              <a:gd name="connsiteY2" fmla="*/ 0 h 171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0" h="1711920">
                <a:moveTo>
                  <a:pt x="0" y="1201783"/>
                </a:moveTo>
                <a:cubicBezTo>
                  <a:pt x="1139734" y="1526177"/>
                  <a:pt x="2279469" y="1850571"/>
                  <a:pt x="2965269" y="1650274"/>
                </a:cubicBezTo>
                <a:cubicBezTo>
                  <a:pt x="3651069" y="1449977"/>
                  <a:pt x="3882934" y="724988"/>
                  <a:pt x="4114800" y="0"/>
                </a:cubicBezTo>
              </a:path>
            </a:pathLst>
          </a:cu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77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09EED5-68EF-4B83-AF3D-0269F23400D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630" y="3417708"/>
            <a:ext cx="2363351" cy="378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Frame of Reference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E58FB7-C0F2-41C1-AA2E-28A950585BE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89155" y="6347233"/>
            <a:ext cx="3896631" cy="3785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F5A7D"/>
                </a:solidFill>
              </a:rPr>
              <a:t>Q1. </a:t>
            </a:r>
            <a:r>
              <a:rPr lang="en-US" dirty="0"/>
              <a:t>General Applicability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56BF35-FC97-486A-B4A4-8C7223584A8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9742" y="6346445"/>
            <a:ext cx="3268915" cy="37856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200" dirty="0">
                <a:solidFill>
                  <a:srgbClr val="2F5A7D"/>
                </a:solidFill>
              </a:rPr>
              <a:t>Q2. </a:t>
            </a:r>
            <a:r>
              <a:rPr lang="en-US" sz="2200" dirty="0"/>
              <a:t>Transfer of Techniques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6D58995-FBFE-44A1-97C8-21D06B8D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7836ABE-A230-4C47-B1BB-E2214B7277B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5965" y="3402012"/>
            <a:ext cx="4575369" cy="377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Fundamentals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4D883F1-3CB6-4069-AF3B-B2A8E945DB03}"/>
              </a:ext>
            </a:extLst>
          </p:cNvPr>
          <p:cNvSpPr txBox="1">
            <a:spLocks/>
          </p:cNvSpPr>
          <p:nvPr/>
        </p:nvSpPr>
        <p:spPr>
          <a:xfrm>
            <a:off x="369686" y="1222134"/>
            <a:ext cx="6327004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3971" lvl="1" indent="0">
              <a:buFont typeface="Wingdings" pitchFamily="2" charset="2"/>
              <a:buNone/>
            </a:pPr>
            <a:endParaRPr lang="en-GB" sz="1600" b="1" i="1" dirty="0">
              <a:latin typeface="Cambria Math" panose="02040503050406030204" pitchFamily="18" charset="0"/>
            </a:endParaRPr>
          </a:p>
        </p:txBody>
      </p:sp>
      <p:sp>
        <p:nvSpPr>
          <p:cNvPr id="79" name="Content Placeholder 6">
            <a:extLst>
              <a:ext uri="{FF2B5EF4-FFF2-40B4-BE49-F238E27FC236}">
                <a16:creationId xmlns:a16="http://schemas.microsoft.com/office/drawing/2014/main" id="{B002214F-6DAE-4D86-8B33-1DDEA01D1946}"/>
              </a:ext>
            </a:extLst>
          </p:cNvPr>
          <p:cNvSpPr txBox="1">
            <a:spLocks/>
          </p:cNvSpPr>
          <p:nvPr/>
        </p:nvSpPr>
        <p:spPr>
          <a:xfrm>
            <a:off x="8689509" y="3400914"/>
            <a:ext cx="4511691" cy="7471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Determination of Observer Field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734D2B-A12B-47EE-8230-5C03D3F962EC}"/>
              </a:ext>
            </a:extLst>
          </p:cNvPr>
          <p:cNvGrpSpPr/>
          <p:nvPr/>
        </p:nvGrpSpPr>
        <p:grpSpPr>
          <a:xfrm>
            <a:off x="5441631" y="2049970"/>
            <a:ext cx="2363351" cy="1329385"/>
            <a:chOff x="5509640" y="2037269"/>
            <a:chExt cx="2363351" cy="13293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4692ED-01C2-42AF-9433-E41749FAE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640" y="2037269"/>
              <a:ext cx="2363351" cy="13293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Free vector graphic: &lt;strong&gt;Eye, Icon&lt;/strong&gt;, Symbol, Look, Vision ...">
              <a:extLst>
                <a:ext uri="{FF2B5EF4-FFF2-40B4-BE49-F238E27FC236}">
                  <a16:creationId xmlns:a16="http://schemas.microsoft.com/office/drawing/2014/main" id="{A4E2DD91-757F-4837-A2EC-CC69F9B5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111" y="2042538"/>
              <a:ext cx="479885" cy="248190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68022659-4AE2-4501-8537-D68953C51CB6}"/>
                </a:ext>
              </a:extLst>
            </p:cNvPr>
            <p:cNvSpPr/>
            <p:nvPr/>
          </p:nvSpPr>
          <p:spPr>
            <a:xfrm>
              <a:off x="6627503" y="2118921"/>
              <a:ext cx="637493" cy="95423"/>
            </a:xfrm>
            <a:prstGeom prst="rightArrow">
              <a:avLst/>
            </a:prstGeom>
            <a:solidFill>
              <a:srgbClr val="3B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28C9A91-FE75-412A-9CA8-292E8541756E}"/>
              </a:ext>
            </a:extLst>
          </p:cNvPr>
          <p:cNvGrpSpPr/>
          <p:nvPr/>
        </p:nvGrpSpPr>
        <p:grpSpPr>
          <a:xfrm>
            <a:off x="4938798" y="4514938"/>
            <a:ext cx="3329354" cy="1832295"/>
            <a:chOff x="5501443" y="4514395"/>
            <a:chExt cx="3329354" cy="1832295"/>
          </a:xfrm>
        </p:grpSpPr>
        <p:grpSp>
          <p:nvGrpSpPr>
            <p:cNvPr id="75" name="Group 74"/>
            <p:cNvGrpSpPr/>
            <p:nvPr/>
          </p:nvGrpSpPr>
          <p:grpSpPr>
            <a:xfrm>
              <a:off x="5508959" y="4935973"/>
              <a:ext cx="3321838" cy="1410717"/>
              <a:chOff x="7573706" y="4952767"/>
              <a:chExt cx="3321838" cy="141071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7EE9CB1-C732-4EE7-A9D6-57561C85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7536" y="4955476"/>
                <a:ext cx="1408008" cy="1408008"/>
              </a:xfrm>
              <a:prstGeom prst="rect">
                <a:avLst/>
              </a:prstGeom>
            </p:spPr>
          </p:pic>
          <p:pic>
            <p:nvPicPr>
              <p:cNvPr id="73" name="Content Placeholder 9">
                <a:extLst>
                  <a:ext uri="{FF2B5EF4-FFF2-40B4-BE49-F238E27FC236}">
                    <a16:creationId xmlns:a16="http://schemas.microsoft.com/office/drawing/2014/main" id="{0B2685DC-382C-4F5C-B5AE-090241563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3706" y="4952767"/>
                <a:ext cx="1880017" cy="1410013"/>
              </a:xfrm>
              <a:prstGeom prst="rect">
                <a:avLst/>
              </a:prstGeom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6786750" y="4514395"/>
              <a:ext cx="10022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Techniques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0" name="Connector: Curved 85">
              <a:extLst>
                <a:ext uri="{FF2B5EF4-FFF2-40B4-BE49-F238E27FC236}">
                  <a16:creationId xmlns:a16="http://schemas.microsoft.com/office/drawing/2014/main" id="{ABB29E3A-97FD-4BEB-8171-BF197DB75B75}"/>
                </a:ext>
              </a:extLst>
            </p:cNvPr>
            <p:cNvCxnSpPr>
              <a:cxnSpLocks/>
              <a:stCxn id="57" idx="0"/>
              <a:endCxn id="73" idx="0"/>
            </p:cNvCxnSpPr>
            <p:nvPr/>
          </p:nvCxnSpPr>
          <p:spPr>
            <a:xfrm rot="16200000" flipV="1">
              <a:off x="7286527" y="4098415"/>
              <a:ext cx="2709" cy="1677825"/>
            </a:xfrm>
            <a:prstGeom prst="curvedConnector3">
              <a:avLst>
                <a:gd name="adj1" fmla="val 5288114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72977F5-4A55-4EE1-85C7-E1843807DB23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501443" y="620435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A740ECE-DAE2-4CF2-A50F-631A0C59AC42}"/>
                </a:ext>
              </a:extLst>
            </p:cNvPr>
            <p:cNvSpPr txBox="1"/>
            <p:nvPr/>
          </p:nvSpPr>
          <p:spPr>
            <a:xfrm rot="1225556">
              <a:off x="5547593" y="593144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DBEA057-308F-4446-85D5-C0A63067ED14}"/>
              </a:ext>
            </a:extLst>
          </p:cNvPr>
          <p:cNvGrpSpPr/>
          <p:nvPr/>
        </p:nvGrpSpPr>
        <p:grpSpPr>
          <a:xfrm>
            <a:off x="241200" y="4989343"/>
            <a:ext cx="3953638" cy="1383409"/>
            <a:chOff x="577458" y="4870778"/>
            <a:chExt cx="3953638" cy="1383409"/>
          </a:xfrm>
        </p:grpSpPr>
        <p:grpSp>
          <p:nvGrpSpPr>
            <p:cNvPr id="11" name="Group 10"/>
            <p:cNvGrpSpPr/>
            <p:nvPr/>
          </p:nvGrpSpPr>
          <p:grpSpPr>
            <a:xfrm>
              <a:off x="625413" y="4870778"/>
              <a:ext cx="3905683" cy="1383409"/>
              <a:chOff x="863945" y="4658942"/>
              <a:chExt cx="3905683" cy="138340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93DADEA-9807-4B6B-9FEB-14E924249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945" y="4719227"/>
                <a:ext cx="1844545" cy="126812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318FAE0-F9FA-4468-80B8-983A2C339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6219" y="4658942"/>
                <a:ext cx="1383409" cy="1383409"/>
              </a:xfrm>
              <a:prstGeom prst="rect">
                <a:avLst/>
              </a:prstGeom>
            </p:spPr>
          </p:pic>
          <p:sp>
            <p:nvSpPr>
              <p:cNvPr id="51" name="Arrow: Left-Right 17">
                <a:extLst>
                  <a:ext uri="{FF2B5EF4-FFF2-40B4-BE49-F238E27FC236}">
                    <a16:creationId xmlns:a16="http://schemas.microsoft.com/office/drawing/2014/main" id="{A11CBF32-612E-47EF-994F-72CF64B6E94B}"/>
                  </a:ext>
                </a:extLst>
              </p:cNvPr>
              <p:cNvSpPr/>
              <p:nvPr/>
            </p:nvSpPr>
            <p:spPr>
              <a:xfrm>
                <a:off x="2708491" y="5193524"/>
                <a:ext cx="632828" cy="234335"/>
              </a:xfrm>
              <a:prstGeom prst="leftRightArrow">
                <a:avLst/>
              </a:prstGeom>
              <a:solidFill>
                <a:srgbClr val="DB3236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2413AF9-12F6-40ED-82FB-FB0920E204BC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77458" y="607053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BAE4016-5E5A-4768-93B6-A1A3398A48EA}"/>
                </a:ext>
              </a:extLst>
            </p:cNvPr>
            <p:cNvSpPr txBox="1"/>
            <p:nvPr/>
          </p:nvSpPr>
          <p:spPr>
            <a:xfrm rot="1225556">
              <a:off x="623608" y="579763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105" name="Content Placeholder 8">
            <a:extLst>
              <a:ext uri="{FF2B5EF4-FFF2-40B4-BE49-F238E27FC236}">
                <a16:creationId xmlns:a16="http://schemas.microsoft.com/office/drawing/2014/main" id="{CF4D7EDB-E949-4AB4-A6A9-5DB159A0E148}"/>
              </a:ext>
            </a:extLst>
          </p:cNvPr>
          <p:cNvSpPr txBox="1">
            <a:spLocks/>
          </p:cNvSpPr>
          <p:nvPr/>
        </p:nvSpPr>
        <p:spPr>
          <a:xfrm>
            <a:off x="9173457" y="6346445"/>
            <a:ext cx="3896631" cy="37856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Conclusion &amp; Future Work</a:t>
            </a:r>
          </a:p>
          <a:p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989AFED-F006-4D68-A8DE-9815F56AAD99}"/>
              </a:ext>
            </a:extLst>
          </p:cNvPr>
          <p:cNvGrpSpPr/>
          <p:nvPr/>
        </p:nvGrpSpPr>
        <p:grpSpPr>
          <a:xfrm>
            <a:off x="9802100" y="4593831"/>
            <a:ext cx="2616075" cy="1753402"/>
            <a:chOff x="9802100" y="4593831"/>
            <a:chExt cx="2616075" cy="1753402"/>
          </a:xfrm>
        </p:grpSpPr>
        <p:pic>
          <p:nvPicPr>
            <p:cNvPr id="104" name="Picture 10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5F43684-BEF1-47B2-85BB-A30430ED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2100" y="4593831"/>
              <a:ext cx="2616075" cy="1753402"/>
            </a:xfrm>
            <a:prstGeom prst="rect">
              <a:avLst/>
            </a:prstGeom>
          </p:spPr>
        </p:pic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7BE7BF9-D4D6-4DC9-B992-D1D4FEBDFE8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9804212" y="599836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543DFB-5EDE-408C-A26B-EE30DD6D2F65}"/>
                </a:ext>
              </a:extLst>
            </p:cNvPr>
            <p:cNvSpPr txBox="1"/>
            <p:nvPr/>
          </p:nvSpPr>
          <p:spPr>
            <a:xfrm rot="1225556">
              <a:off x="9850362" y="572545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pic>
        <p:nvPicPr>
          <p:cNvPr id="54" name="Picture 53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511C89F5-2025-4B00-B303-DCF5463CE1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66" y="1595949"/>
            <a:ext cx="1764418" cy="176441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F3D95D5-904E-48B8-8AE3-7B661B3E2196}"/>
              </a:ext>
            </a:extLst>
          </p:cNvPr>
          <p:cNvGrpSpPr/>
          <p:nvPr/>
        </p:nvGrpSpPr>
        <p:grpSpPr>
          <a:xfrm>
            <a:off x="250838" y="1598191"/>
            <a:ext cx="2550403" cy="1753402"/>
            <a:chOff x="1290146" y="1704554"/>
            <a:chExt cx="2550403" cy="17534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18F4069-190B-4C91-AB05-1F4E8AFC5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0146" y="1704554"/>
              <a:ext cx="2550403" cy="1753402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8307633-286E-4267-817D-581789F9BEE1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383700" y="3150962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2A9FDD-25F9-4738-BE6D-EC74B96F7138}"/>
                </a:ext>
              </a:extLst>
            </p:cNvPr>
            <p:cNvSpPr txBox="1"/>
            <p:nvPr/>
          </p:nvSpPr>
          <p:spPr>
            <a:xfrm rot="1225556">
              <a:off x="1429850" y="2878056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BAD914-7862-4376-A39D-46B4B6ADEAC3}"/>
              </a:ext>
            </a:extLst>
          </p:cNvPr>
          <p:cNvCxnSpPr>
            <a:cxnSpLocks/>
          </p:cNvCxnSpPr>
          <p:nvPr/>
        </p:nvCxnSpPr>
        <p:spPr>
          <a:xfrm rot="16200000">
            <a:off x="2695870" y="2487132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A47CDF-A050-4BA1-B73C-59D6E9556F50}"/>
              </a:ext>
            </a:extLst>
          </p:cNvPr>
          <p:cNvSpPr txBox="1"/>
          <p:nvPr/>
        </p:nvSpPr>
        <p:spPr>
          <a:xfrm rot="16200000">
            <a:off x="2617490" y="233324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8310949" y="2077643"/>
            <a:ext cx="4975256" cy="1021969"/>
            <a:chOff x="3223021" y="5074210"/>
            <a:chExt cx="4975256" cy="102196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91D192-6C6D-4334-B9B3-F3E58AD52488}"/>
                </a:ext>
              </a:extLst>
            </p:cNvPr>
            <p:cNvGrpSpPr/>
            <p:nvPr/>
          </p:nvGrpSpPr>
          <p:grpSpPr>
            <a:xfrm>
              <a:off x="3341829" y="5074210"/>
              <a:ext cx="4124125" cy="1021969"/>
              <a:chOff x="3518562" y="5130031"/>
              <a:chExt cx="4124125" cy="102196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A36FB3-7B4C-4BC6-A2A7-B8D733AF49E6}"/>
                  </a:ext>
                </a:extLst>
              </p:cNvPr>
              <p:cNvGrpSpPr/>
              <p:nvPr/>
            </p:nvGrpSpPr>
            <p:grpSpPr>
              <a:xfrm>
                <a:off x="3518562" y="5130031"/>
                <a:ext cx="4124124" cy="1021969"/>
                <a:chOff x="241199" y="5292591"/>
                <a:chExt cx="4124124" cy="1021969"/>
              </a:xfrm>
            </p:grpSpPr>
            <p:pic>
              <p:nvPicPr>
                <p:cNvPr id="120" name="Content Placeholder 9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B2685DC-382C-4F5C-B5AE-090241563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199" y="5292591"/>
                  <a:ext cx="1338046" cy="1003534"/>
                </a:xfrm>
                <a:prstGeom prst="rect">
                  <a:avLst/>
                </a:prstGeom>
              </p:spPr>
            </p:pic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9760A69-D4DA-402A-9E93-040F04D1C972}"/>
                    </a:ext>
                  </a:extLst>
                </p:cNvPr>
                <p:cNvSpPr txBox="1"/>
                <p:nvPr/>
              </p:nvSpPr>
              <p:spPr>
                <a:xfrm>
                  <a:off x="1579244" y="5366924"/>
                  <a:ext cx="43954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3" name="Connector: Curved 52">
                  <a:extLst>
                    <a:ext uri="{FF2B5EF4-FFF2-40B4-BE49-F238E27FC236}">
                      <a16:creationId xmlns:a16="http://schemas.microsoft.com/office/drawing/2014/main" id="{873BBDEF-63BE-4211-A1D6-EB44C3A2474D}"/>
                    </a:ext>
                  </a:extLst>
                </p:cNvPr>
                <p:cNvCxnSpPr>
                  <a:cxnSpLocks/>
                  <a:stCxn id="120" idx="2"/>
                  <a:endCxn id="98" idx="2"/>
                </p:cNvCxnSpPr>
                <p:nvPr/>
              </p:nvCxnSpPr>
              <p:spPr>
                <a:xfrm rot="16200000" flipH="1">
                  <a:off x="1774105" y="5432241"/>
                  <a:ext cx="18435" cy="1746201"/>
                </a:xfrm>
                <a:prstGeom prst="curvedConnector3">
                  <a:avLst>
                    <a:gd name="adj1" fmla="val 1340033"/>
                  </a:avLst>
                </a:prstGeom>
                <a:ln w="38100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or: Curved 53">
                  <a:extLst>
                    <a:ext uri="{FF2B5EF4-FFF2-40B4-BE49-F238E27FC236}">
                      <a16:creationId xmlns:a16="http://schemas.microsoft.com/office/drawing/2014/main" id="{CCE044AE-463C-48F7-99F9-3B9F014C330B}"/>
                    </a:ext>
                  </a:extLst>
                </p:cNvPr>
                <p:cNvCxnSpPr>
                  <a:cxnSpLocks/>
                  <a:stCxn id="98" idx="2"/>
                  <a:endCxn id="97" idx="2"/>
                </p:cNvCxnSpPr>
                <p:nvPr/>
              </p:nvCxnSpPr>
              <p:spPr>
                <a:xfrm rot="5400000" flipH="1" flipV="1">
                  <a:off x="3506538" y="5455775"/>
                  <a:ext cx="8669" cy="1708901"/>
                </a:xfrm>
                <a:prstGeom prst="curvedConnector3">
                  <a:avLst>
                    <a:gd name="adj1" fmla="val -2636982"/>
                  </a:avLst>
                </a:prstGeom>
                <a:ln w="38100">
                  <a:solidFill>
                    <a:srgbClr val="4472C4">
                      <a:alpha val="69804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Connector: Curved 85">
                <a:extLst>
                  <a:ext uri="{FF2B5EF4-FFF2-40B4-BE49-F238E27FC236}">
                    <a16:creationId xmlns:a16="http://schemas.microsoft.com/office/drawing/2014/main" id="{AAB0CFB9-9B60-4D42-B762-D65C411D3A79}"/>
                  </a:ext>
                </a:extLst>
              </p:cNvPr>
              <p:cNvCxnSpPr>
                <a:cxnSpLocks/>
                <a:stCxn id="120" idx="0"/>
                <a:endCxn id="97" idx="0"/>
              </p:cNvCxnSpPr>
              <p:nvPr/>
            </p:nvCxnSpPr>
            <p:spPr>
              <a:xfrm rot="16200000" flipH="1">
                <a:off x="5911958" y="3405658"/>
                <a:ext cx="6356" cy="3455102"/>
              </a:xfrm>
              <a:prstGeom prst="curvedConnector3">
                <a:avLst>
                  <a:gd name="adj1" fmla="val -7021932"/>
                </a:avLst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or: Curved 89">
                <a:extLst>
                  <a:ext uri="{FF2B5EF4-FFF2-40B4-BE49-F238E27FC236}">
                    <a16:creationId xmlns:a16="http://schemas.microsoft.com/office/drawing/2014/main" id="{05CA7E6E-5C97-448E-A09C-0AEDC800C6BF}"/>
                  </a:ext>
                </a:extLst>
              </p:cNvPr>
              <p:cNvCxnSpPr>
                <a:cxnSpLocks/>
                <a:stCxn id="97" idx="0"/>
                <a:endCxn id="98" idx="0"/>
              </p:cNvCxnSpPr>
              <p:nvPr/>
            </p:nvCxnSpPr>
            <p:spPr>
              <a:xfrm rot="16200000" flipH="1" flipV="1">
                <a:off x="6775847" y="4294326"/>
                <a:ext cx="24780" cy="1708901"/>
              </a:xfrm>
              <a:prstGeom prst="curvedConnector3">
                <a:avLst>
                  <a:gd name="adj1" fmla="val -922518"/>
                </a:avLst>
              </a:prstGeom>
              <a:ln w="38100">
                <a:solidFill>
                  <a:srgbClr val="C55A11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5036447" y="5080566"/>
              <a:ext cx="3161830" cy="1015613"/>
              <a:chOff x="5039072" y="6625774"/>
              <a:chExt cx="3161830" cy="1015613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6256" y="6625774"/>
                <a:ext cx="1464646" cy="1006944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072" y="6650554"/>
                <a:ext cx="1441212" cy="990833"/>
              </a:xfrm>
              <a:prstGeom prst="rect">
                <a:avLst/>
              </a:prstGeom>
            </p:spPr>
          </p:pic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01825" y="603201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747975" y="575911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223021" y="599455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269171" y="572165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016630" y="603713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5062780" y="576423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588538" y="2208897"/>
            <a:ext cx="401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600B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en-US" sz="2000" dirty="0">
              <a:ln w="0"/>
              <a:solidFill>
                <a:srgbClr val="C600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9898" y="1515291"/>
            <a:ext cx="8712926" cy="53949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/>
          <p:cNvSpPr/>
          <p:nvPr/>
        </p:nvSpPr>
        <p:spPr>
          <a:xfrm>
            <a:off x="241200" y="4381463"/>
            <a:ext cx="4204526" cy="24417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4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Vector field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here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=2)</m:t>
                    </m:r>
                  </m:oMath>
                </a14:m>
                <a:endParaRPr lang="en-GB" b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Steady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: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Time-dependent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Characteristic curves</a:t>
                </a:r>
              </a:p>
              <a:p>
                <a:pPr lvl="1"/>
                <a:r>
                  <a:rPr lang="en-GB" dirty="0"/>
                  <a:t>Streamlines: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      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Pathlines: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b="1" dirty="0"/>
                  <a:t>    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Space-time unsteady vector field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Time as additional dimension</a:t>
                </a:r>
              </a:p>
              <a:p>
                <a:pPr marL="503971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1" i="0" smtClean="0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Streamlines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en-GB" b="1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dirty="0"/>
                  <a:t> </a:t>
                </a:r>
                <a:r>
                  <a:rPr lang="en-GB" dirty="0"/>
                  <a:t>pathlines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55" t="-1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Fundamentals</a:t>
            </a:r>
            <a:endParaRPr lang="de-D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50" y="3857980"/>
            <a:ext cx="4564334" cy="313798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50" y="720000"/>
            <a:ext cx="4564334" cy="3137980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20A08C-E6A7-44F5-9075-F524F17CACD5}"/>
              </a:ext>
            </a:extLst>
          </p:cNvPr>
          <p:cNvCxnSpPr>
            <a:cxnSpLocks/>
          </p:cNvCxnSpPr>
          <p:nvPr/>
        </p:nvCxnSpPr>
        <p:spPr>
          <a:xfrm rot="1225556">
            <a:off x="7828075" y="3179918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2E80B60-C1EB-4E1D-88D9-5979726223BF}"/>
              </a:ext>
            </a:extLst>
          </p:cNvPr>
          <p:cNvSpPr txBox="1"/>
          <p:nvPr/>
        </p:nvSpPr>
        <p:spPr>
          <a:xfrm rot="1225556">
            <a:off x="7874225" y="290701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BDD073-7258-4201-B7FE-3D469D6E73D6}"/>
              </a:ext>
            </a:extLst>
          </p:cNvPr>
          <p:cNvCxnSpPr>
            <a:cxnSpLocks/>
          </p:cNvCxnSpPr>
          <p:nvPr/>
        </p:nvCxnSpPr>
        <p:spPr>
          <a:xfrm rot="1225556">
            <a:off x="7828076" y="6335324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CBE6DD3-1DD0-4902-9AD1-765C39E5B4E5}"/>
              </a:ext>
            </a:extLst>
          </p:cNvPr>
          <p:cNvSpPr txBox="1"/>
          <p:nvPr/>
        </p:nvSpPr>
        <p:spPr>
          <a:xfrm rot="1225556">
            <a:off x="7874226" y="6062418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6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 Curves of Vector Fields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68" y="1973068"/>
            <a:ext cx="3578062" cy="245991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" y="1973068"/>
            <a:ext cx="3578062" cy="2459918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20A08C-E6A7-44F5-9075-F524F17CACD5}"/>
              </a:ext>
            </a:extLst>
          </p:cNvPr>
          <p:cNvCxnSpPr>
            <a:cxnSpLocks/>
          </p:cNvCxnSpPr>
          <p:nvPr/>
        </p:nvCxnSpPr>
        <p:spPr>
          <a:xfrm rot="1225556">
            <a:off x="526718" y="3937239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2E80B60-C1EB-4E1D-88D9-5979726223BF}"/>
              </a:ext>
            </a:extLst>
          </p:cNvPr>
          <p:cNvSpPr txBox="1"/>
          <p:nvPr/>
        </p:nvSpPr>
        <p:spPr>
          <a:xfrm rot="1225556">
            <a:off x="572868" y="366433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BDD073-7258-4201-B7FE-3D469D6E73D6}"/>
              </a:ext>
            </a:extLst>
          </p:cNvPr>
          <p:cNvCxnSpPr>
            <a:cxnSpLocks/>
          </p:cNvCxnSpPr>
          <p:nvPr/>
        </p:nvCxnSpPr>
        <p:spPr>
          <a:xfrm rot="1225556">
            <a:off x="4041188" y="3937238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CBE6DD3-1DD0-4902-9AD1-765C39E5B4E5}"/>
              </a:ext>
            </a:extLst>
          </p:cNvPr>
          <p:cNvSpPr txBox="1"/>
          <p:nvPr/>
        </p:nvSpPr>
        <p:spPr>
          <a:xfrm rot="1225556">
            <a:off x="4087338" y="3664332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1C76C-C739-4A75-8FB4-676B3E654D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220" y="1916853"/>
            <a:ext cx="2967355" cy="2967355"/>
          </a:xfrm>
          <a:prstGeom prst="rect">
            <a:avLst/>
          </a:prstGeom>
        </p:spPr>
      </p:pic>
      <p:pic>
        <p:nvPicPr>
          <p:cNvPr id="9" name="Picture 8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511C89F5-2025-4B00-B303-DCF5463CE1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6" y="1968713"/>
            <a:ext cx="2863636" cy="2863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4BE6C7-44F2-4D4E-8175-2747956478C3}"/>
              </a:ext>
            </a:extLst>
          </p:cNvPr>
          <p:cNvSpPr txBox="1"/>
          <p:nvPr/>
        </p:nvSpPr>
        <p:spPr>
          <a:xfrm>
            <a:off x="1202536" y="1450569"/>
            <a:ext cx="165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Streamlines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CC99E-854A-488E-B443-1FF32A225C2C}"/>
              </a:ext>
            </a:extLst>
          </p:cNvPr>
          <p:cNvSpPr txBox="1"/>
          <p:nvPr/>
        </p:nvSpPr>
        <p:spPr>
          <a:xfrm>
            <a:off x="4958136" y="1450570"/>
            <a:ext cx="1322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Pathlines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E646A7-E33E-43DA-9EB1-81E0E90E6D93}"/>
              </a:ext>
            </a:extLst>
          </p:cNvPr>
          <p:cNvSpPr txBox="1"/>
          <p:nvPr/>
        </p:nvSpPr>
        <p:spPr>
          <a:xfrm>
            <a:off x="9757702" y="1449266"/>
            <a:ext cx="1549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Streaklines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BAD914-7862-4376-A39D-46B4B6ADEAC3}"/>
              </a:ext>
            </a:extLst>
          </p:cNvPr>
          <p:cNvCxnSpPr>
            <a:cxnSpLocks/>
          </p:cNvCxnSpPr>
          <p:nvPr/>
        </p:nvCxnSpPr>
        <p:spPr>
          <a:xfrm rot="16200000">
            <a:off x="7896642" y="3710907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A47CDF-A050-4BA1-B73C-59D6E9556F50}"/>
              </a:ext>
            </a:extLst>
          </p:cNvPr>
          <p:cNvSpPr txBox="1"/>
          <p:nvPr/>
        </p:nvSpPr>
        <p:spPr>
          <a:xfrm rot="16200000">
            <a:off x="7818262" y="3557018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AA82CB-9B64-4D8C-8521-EFF3F51C5514}"/>
              </a:ext>
            </a:extLst>
          </p:cNvPr>
          <p:cNvCxnSpPr>
            <a:cxnSpLocks/>
          </p:cNvCxnSpPr>
          <p:nvPr/>
        </p:nvCxnSpPr>
        <p:spPr>
          <a:xfrm rot="16200000">
            <a:off x="10321528" y="3710906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2A8BAD8-1CD7-4025-BE09-9CE8CA26307C}"/>
              </a:ext>
            </a:extLst>
          </p:cNvPr>
          <p:cNvSpPr txBox="1"/>
          <p:nvPr/>
        </p:nvSpPr>
        <p:spPr>
          <a:xfrm rot="16200000">
            <a:off x="10243148" y="3557017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pic>
        <p:nvPicPr>
          <p:cNvPr id="23" name="Picture 22" descr="A picture containing building, road, indoor&#10;&#10;Description automatically generated">
            <a:extLst>
              <a:ext uri="{FF2B5EF4-FFF2-40B4-BE49-F238E27FC236}">
                <a16:creationId xmlns:a16="http://schemas.microsoft.com/office/drawing/2014/main" id="{01233455-72F5-40AB-A4B2-04F201CC6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510" y="5248550"/>
            <a:ext cx="2227998" cy="1492082"/>
          </a:xfrm>
          <a:prstGeom prst="rect">
            <a:avLst/>
          </a:prstGeom>
        </p:spPr>
      </p:pic>
      <p:pic>
        <p:nvPicPr>
          <p:cNvPr id="25" name="Picture 24" descr="A picture containing indoor, object, table&#10;&#10;Description automatically generated">
            <a:extLst>
              <a:ext uri="{FF2B5EF4-FFF2-40B4-BE49-F238E27FC236}">
                <a16:creationId xmlns:a16="http://schemas.microsoft.com/office/drawing/2014/main" id="{E38801E3-0F7A-4CE8-9B4E-E112215360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90" y="5255880"/>
            <a:ext cx="2227997" cy="1484752"/>
          </a:xfrm>
          <a:prstGeom prst="rect">
            <a:avLst/>
          </a:prstGeom>
        </p:spPr>
      </p:pic>
      <p:pic>
        <p:nvPicPr>
          <p:cNvPr id="28" name="Picture 27" descr="A close up of a cats face&#10;&#10;Description automatically generated">
            <a:extLst>
              <a:ext uri="{FF2B5EF4-FFF2-40B4-BE49-F238E27FC236}">
                <a16:creationId xmlns:a16="http://schemas.microsoft.com/office/drawing/2014/main" id="{2CFA8DF0-C641-4C61-9807-B6001B790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32" y="5216361"/>
            <a:ext cx="2227997" cy="15564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6E5E01-EF48-405B-A3E0-4C70A93C8A36}"/>
              </a:ext>
            </a:extLst>
          </p:cNvPr>
          <p:cNvSpPr txBox="1"/>
          <p:nvPr/>
        </p:nvSpPr>
        <p:spPr>
          <a:xfrm rot="16200000">
            <a:off x="2352186" y="5880749"/>
            <a:ext cx="15840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brilliant.org/wiki/magnetic-field-lines/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AB55E2-67AE-4D7F-BE7F-C530F1971837}"/>
              </a:ext>
            </a:extLst>
          </p:cNvPr>
          <p:cNvSpPr txBox="1"/>
          <p:nvPr/>
        </p:nvSpPr>
        <p:spPr>
          <a:xfrm rot="16200000">
            <a:off x="6227507" y="6131011"/>
            <a:ext cx="1162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Wikipedia: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Light painting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EEC719-4441-47F2-93CA-513802D36A72}"/>
              </a:ext>
            </a:extLst>
          </p:cNvPr>
          <p:cNvSpPr txBox="1"/>
          <p:nvPr/>
        </p:nvSpPr>
        <p:spPr>
          <a:xfrm rot="16200000">
            <a:off x="11387444" y="6222863"/>
            <a:ext cx="9941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Wikipedia: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Streaklines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82120D-9B98-44DA-9793-8A6EB763D8EF}"/>
              </a:ext>
            </a:extLst>
          </p:cNvPr>
          <p:cNvSpPr txBox="1"/>
          <p:nvPr/>
        </p:nvSpPr>
        <p:spPr>
          <a:xfrm>
            <a:off x="10231220" y="4832349"/>
            <a:ext cx="688009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Seed</a:t>
            </a:r>
            <a:endParaRPr lang="en-US" dirty="0"/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34CA45CE-1F73-403E-AAF7-6050CC219824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>
            <a:off x="8893388" y="4233334"/>
            <a:ext cx="1337833" cy="797853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5A7311A-8D8B-46C7-9476-BBE25D306A9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0919229" y="4124960"/>
            <a:ext cx="865279" cy="90622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76408115-8CE1-4182-967F-1F6CD234F22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0919229" y="5031186"/>
            <a:ext cx="209358" cy="96321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99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09EED5-68EF-4B83-AF3D-0269F23400D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630" y="3417708"/>
            <a:ext cx="2363351" cy="378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Frame of Reference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E58FB7-C0F2-41C1-AA2E-28A950585BE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89155" y="6347233"/>
            <a:ext cx="3896631" cy="3785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F5A7D"/>
                </a:solidFill>
              </a:rPr>
              <a:t>Q1. </a:t>
            </a:r>
            <a:r>
              <a:rPr lang="en-US" dirty="0"/>
              <a:t>General Applicability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56BF35-FC97-486A-B4A4-8C7223584A8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9742" y="6346445"/>
            <a:ext cx="3268915" cy="37856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200" dirty="0">
                <a:solidFill>
                  <a:srgbClr val="2F5A7D"/>
                </a:solidFill>
              </a:rPr>
              <a:t>Q2. </a:t>
            </a:r>
            <a:r>
              <a:rPr lang="en-US" sz="2200" dirty="0"/>
              <a:t>Transfer of Techniques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6D58995-FBFE-44A1-97C8-21D06B8D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180000"/>
            <a:ext cx="12960000" cy="1080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7836ABE-A230-4C47-B1BB-E2214B7277B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5965" y="3402012"/>
            <a:ext cx="4575369" cy="377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Fundamentals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4D883F1-3CB6-4069-AF3B-B2A8E945DB03}"/>
              </a:ext>
            </a:extLst>
          </p:cNvPr>
          <p:cNvSpPr txBox="1">
            <a:spLocks/>
          </p:cNvSpPr>
          <p:nvPr/>
        </p:nvSpPr>
        <p:spPr>
          <a:xfrm>
            <a:off x="369686" y="1222134"/>
            <a:ext cx="6327004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520" marR="0" indent="-283520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4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3971" lvl="1" indent="0">
              <a:buFont typeface="Wingdings" pitchFamily="2" charset="2"/>
              <a:buNone/>
            </a:pPr>
            <a:endParaRPr lang="en-GB" sz="1600" b="1" i="1" dirty="0">
              <a:latin typeface="Cambria Math" panose="02040503050406030204" pitchFamily="18" charset="0"/>
            </a:endParaRPr>
          </a:p>
        </p:txBody>
      </p:sp>
      <p:sp>
        <p:nvSpPr>
          <p:cNvPr id="79" name="Content Placeholder 6">
            <a:extLst>
              <a:ext uri="{FF2B5EF4-FFF2-40B4-BE49-F238E27FC236}">
                <a16:creationId xmlns:a16="http://schemas.microsoft.com/office/drawing/2014/main" id="{B002214F-6DAE-4D86-8B33-1DDEA01D1946}"/>
              </a:ext>
            </a:extLst>
          </p:cNvPr>
          <p:cNvSpPr txBox="1">
            <a:spLocks/>
          </p:cNvSpPr>
          <p:nvPr/>
        </p:nvSpPr>
        <p:spPr>
          <a:xfrm>
            <a:off x="8689509" y="3400914"/>
            <a:ext cx="4511691" cy="7471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Determination of Observer Field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[Hadwiger et al. 2019], [Günther et al. 2017/18]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734D2B-A12B-47EE-8230-5C03D3F962EC}"/>
              </a:ext>
            </a:extLst>
          </p:cNvPr>
          <p:cNvGrpSpPr/>
          <p:nvPr/>
        </p:nvGrpSpPr>
        <p:grpSpPr>
          <a:xfrm>
            <a:off x="5441631" y="2049970"/>
            <a:ext cx="2363351" cy="1329385"/>
            <a:chOff x="5509640" y="2037269"/>
            <a:chExt cx="2363351" cy="13293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4692ED-01C2-42AF-9433-E41749FAE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640" y="2037269"/>
              <a:ext cx="2363351" cy="13293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Free vector graphic: &lt;strong&gt;Eye, Icon&lt;/strong&gt;, Symbol, Look, Vision ...">
              <a:extLst>
                <a:ext uri="{FF2B5EF4-FFF2-40B4-BE49-F238E27FC236}">
                  <a16:creationId xmlns:a16="http://schemas.microsoft.com/office/drawing/2014/main" id="{A4E2DD91-757F-4837-A2EC-CC69F9B5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111" y="2042538"/>
              <a:ext cx="479885" cy="248190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68022659-4AE2-4501-8537-D68953C51CB6}"/>
                </a:ext>
              </a:extLst>
            </p:cNvPr>
            <p:cNvSpPr/>
            <p:nvPr/>
          </p:nvSpPr>
          <p:spPr>
            <a:xfrm>
              <a:off x="6627503" y="2118921"/>
              <a:ext cx="637493" cy="95423"/>
            </a:xfrm>
            <a:prstGeom prst="rightArrow">
              <a:avLst/>
            </a:prstGeom>
            <a:solidFill>
              <a:srgbClr val="3B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28C9A91-FE75-412A-9CA8-292E8541756E}"/>
              </a:ext>
            </a:extLst>
          </p:cNvPr>
          <p:cNvGrpSpPr/>
          <p:nvPr/>
        </p:nvGrpSpPr>
        <p:grpSpPr>
          <a:xfrm>
            <a:off x="4938798" y="4514938"/>
            <a:ext cx="3329354" cy="1832295"/>
            <a:chOff x="5501443" y="4514395"/>
            <a:chExt cx="3329354" cy="1832295"/>
          </a:xfrm>
        </p:grpSpPr>
        <p:grpSp>
          <p:nvGrpSpPr>
            <p:cNvPr id="75" name="Group 74"/>
            <p:cNvGrpSpPr/>
            <p:nvPr/>
          </p:nvGrpSpPr>
          <p:grpSpPr>
            <a:xfrm>
              <a:off x="5508959" y="4935973"/>
              <a:ext cx="3321838" cy="1410717"/>
              <a:chOff x="7573706" y="4952767"/>
              <a:chExt cx="3321838" cy="141071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7EE9CB1-C732-4EE7-A9D6-57561C85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7536" y="4955476"/>
                <a:ext cx="1408008" cy="1408008"/>
              </a:xfrm>
              <a:prstGeom prst="rect">
                <a:avLst/>
              </a:prstGeom>
            </p:spPr>
          </p:pic>
          <p:pic>
            <p:nvPicPr>
              <p:cNvPr id="73" name="Content Placeholder 9">
                <a:extLst>
                  <a:ext uri="{FF2B5EF4-FFF2-40B4-BE49-F238E27FC236}">
                    <a16:creationId xmlns:a16="http://schemas.microsoft.com/office/drawing/2014/main" id="{0B2685DC-382C-4F5C-B5AE-090241563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3706" y="4952767"/>
                <a:ext cx="1880017" cy="1410013"/>
              </a:xfrm>
              <a:prstGeom prst="rect">
                <a:avLst/>
              </a:prstGeom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6786750" y="4514395"/>
              <a:ext cx="10022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Techniques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0" name="Connector: Curved 85">
              <a:extLst>
                <a:ext uri="{FF2B5EF4-FFF2-40B4-BE49-F238E27FC236}">
                  <a16:creationId xmlns:a16="http://schemas.microsoft.com/office/drawing/2014/main" id="{ABB29E3A-97FD-4BEB-8171-BF197DB75B75}"/>
                </a:ext>
              </a:extLst>
            </p:cNvPr>
            <p:cNvCxnSpPr>
              <a:cxnSpLocks/>
              <a:stCxn id="57" idx="0"/>
              <a:endCxn id="73" idx="0"/>
            </p:cNvCxnSpPr>
            <p:nvPr/>
          </p:nvCxnSpPr>
          <p:spPr>
            <a:xfrm rot="16200000" flipV="1">
              <a:off x="7286527" y="4098415"/>
              <a:ext cx="2709" cy="1677825"/>
            </a:xfrm>
            <a:prstGeom prst="curvedConnector3">
              <a:avLst>
                <a:gd name="adj1" fmla="val 5288114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72977F5-4A55-4EE1-85C7-E1843807DB23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501443" y="620435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A740ECE-DAE2-4CF2-A50F-631A0C59AC42}"/>
                </a:ext>
              </a:extLst>
            </p:cNvPr>
            <p:cNvSpPr txBox="1"/>
            <p:nvPr/>
          </p:nvSpPr>
          <p:spPr>
            <a:xfrm rot="1225556">
              <a:off x="5547593" y="593144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DBEA057-308F-4446-85D5-C0A63067ED14}"/>
              </a:ext>
            </a:extLst>
          </p:cNvPr>
          <p:cNvGrpSpPr/>
          <p:nvPr/>
        </p:nvGrpSpPr>
        <p:grpSpPr>
          <a:xfrm>
            <a:off x="241200" y="4989343"/>
            <a:ext cx="3953638" cy="1383409"/>
            <a:chOff x="577458" y="4870778"/>
            <a:chExt cx="3953638" cy="1383409"/>
          </a:xfrm>
        </p:grpSpPr>
        <p:grpSp>
          <p:nvGrpSpPr>
            <p:cNvPr id="11" name="Group 10"/>
            <p:cNvGrpSpPr/>
            <p:nvPr/>
          </p:nvGrpSpPr>
          <p:grpSpPr>
            <a:xfrm>
              <a:off x="625413" y="4870778"/>
              <a:ext cx="3905683" cy="1383409"/>
              <a:chOff x="863945" y="4658942"/>
              <a:chExt cx="3905683" cy="138340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93DADEA-9807-4B6B-9FEB-14E924249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945" y="4719227"/>
                <a:ext cx="1844545" cy="126812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318FAE0-F9FA-4468-80B8-983A2C339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6219" y="4658942"/>
                <a:ext cx="1383409" cy="1383409"/>
              </a:xfrm>
              <a:prstGeom prst="rect">
                <a:avLst/>
              </a:prstGeom>
            </p:spPr>
          </p:pic>
          <p:sp>
            <p:nvSpPr>
              <p:cNvPr id="51" name="Arrow: Left-Right 17">
                <a:extLst>
                  <a:ext uri="{FF2B5EF4-FFF2-40B4-BE49-F238E27FC236}">
                    <a16:creationId xmlns:a16="http://schemas.microsoft.com/office/drawing/2014/main" id="{A11CBF32-612E-47EF-994F-72CF64B6E94B}"/>
                  </a:ext>
                </a:extLst>
              </p:cNvPr>
              <p:cNvSpPr/>
              <p:nvPr/>
            </p:nvSpPr>
            <p:spPr>
              <a:xfrm>
                <a:off x="2708491" y="5193524"/>
                <a:ext cx="632828" cy="234335"/>
              </a:xfrm>
              <a:prstGeom prst="leftRightArrow">
                <a:avLst/>
              </a:prstGeom>
              <a:solidFill>
                <a:srgbClr val="DB3236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2413AF9-12F6-40ED-82FB-FB0920E204BC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77458" y="607053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BAE4016-5E5A-4768-93B6-A1A3398A48EA}"/>
                </a:ext>
              </a:extLst>
            </p:cNvPr>
            <p:cNvSpPr txBox="1"/>
            <p:nvPr/>
          </p:nvSpPr>
          <p:spPr>
            <a:xfrm rot="1225556">
              <a:off x="623608" y="579763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105" name="Content Placeholder 8">
            <a:extLst>
              <a:ext uri="{FF2B5EF4-FFF2-40B4-BE49-F238E27FC236}">
                <a16:creationId xmlns:a16="http://schemas.microsoft.com/office/drawing/2014/main" id="{CF4D7EDB-E949-4AB4-A6A9-5DB159A0E148}"/>
              </a:ext>
            </a:extLst>
          </p:cNvPr>
          <p:cNvSpPr txBox="1">
            <a:spLocks/>
          </p:cNvSpPr>
          <p:nvPr/>
        </p:nvSpPr>
        <p:spPr>
          <a:xfrm>
            <a:off x="9173457" y="6346445"/>
            <a:ext cx="3896631" cy="37856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marR="0" indent="0" algn="ctr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14291" marR="0" indent="-236266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45064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23089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01115" marR="0" indent="-189012" algn="l" defTabSz="7560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63B8"/>
              </a:buClr>
              <a:buSzTx/>
              <a:buFont typeface="Wingdings" pitchFamily="2" charset="2"/>
              <a:buChar char="§"/>
              <a:tabLst/>
              <a:defRPr sz="992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Conclusion &amp; Future Work</a:t>
            </a:r>
          </a:p>
          <a:p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989AFED-F006-4D68-A8DE-9815F56AAD99}"/>
              </a:ext>
            </a:extLst>
          </p:cNvPr>
          <p:cNvGrpSpPr/>
          <p:nvPr/>
        </p:nvGrpSpPr>
        <p:grpSpPr>
          <a:xfrm>
            <a:off x="9802100" y="4593831"/>
            <a:ext cx="2616075" cy="1753402"/>
            <a:chOff x="9802100" y="4593831"/>
            <a:chExt cx="2616075" cy="1753402"/>
          </a:xfrm>
        </p:grpSpPr>
        <p:pic>
          <p:nvPicPr>
            <p:cNvPr id="104" name="Picture 10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5F43684-BEF1-47B2-85BB-A30430ED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2100" y="4593831"/>
              <a:ext cx="2616075" cy="1753402"/>
            </a:xfrm>
            <a:prstGeom prst="rect">
              <a:avLst/>
            </a:prstGeom>
          </p:spPr>
        </p:pic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7BE7BF9-D4D6-4DC9-B992-D1D4FEBDFE8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9804212" y="5998365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543DFB-5EDE-408C-A26B-EE30DD6D2F65}"/>
                </a:ext>
              </a:extLst>
            </p:cNvPr>
            <p:cNvSpPr txBox="1"/>
            <p:nvPr/>
          </p:nvSpPr>
          <p:spPr>
            <a:xfrm rot="1225556">
              <a:off x="9850362" y="572545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pic>
        <p:nvPicPr>
          <p:cNvPr id="54" name="Picture 53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511C89F5-2025-4B00-B303-DCF5463CE1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66" y="1595949"/>
            <a:ext cx="1764418" cy="176441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F3D95D5-904E-48B8-8AE3-7B661B3E2196}"/>
              </a:ext>
            </a:extLst>
          </p:cNvPr>
          <p:cNvGrpSpPr/>
          <p:nvPr/>
        </p:nvGrpSpPr>
        <p:grpSpPr>
          <a:xfrm>
            <a:off x="250838" y="1598191"/>
            <a:ext cx="2550403" cy="1753402"/>
            <a:chOff x="1290146" y="1704554"/>
            <a:chExt cx="2550403" cy="17534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18F4069-190B-4C91-AB05-1F4E8AFC5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0146" y="1704554"/>
              <a:ext cx="2550403" cy="1753402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8307633-286E-4267-817D-581789F9BEE1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1383700" y="3150962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2A9FDD-25F9-4738-BE6D-EC74B96F7138}"/>
                </a:ext>
              </a:extLst>
            </p:cNvPr>
            <p:cNvSpPr txBox="1"/>
            <p:nvPr/>
          </p:nvSpPr>
          <p:spPr>
            <a:xfrm rot="1225556">
              <a:off x="1429850" y="2878056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BAD914-7862-4376-A39D-46B4B6ADEAC3}"/>
              </a:ext>
            </a:extLst>
          </p:cNvPr>
          <p:cNvCxnSpPr>
            <a:cxnSpLocks/>
          </p:cNvCxnSpPr>
          <p:nvPr/>
        </p:nvCxnSpPr>
        <p:spPr>
          <a:xfrm rot="16200000">
            <a:off x="2695870" y="2487132"/>
            <a:ext cx="666206" cy="0"/>
          </a:xfrm>
          <a:prstGeom prst="straightConnector1">
            <a:avLst/>
          </a:prstGeom>
          <a:ln w="28575">
            <a:solidFill>
              <a:srgbClr val="3B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A47CDF-A050-4BA1-B73C-59D6E9556F50}"/>
              </a:ext>
            </a:extLst>
          </p:cNvPr>
          <p:cNvSpPr txBox="1"/>
          <p:nvPr/>
        </p:nvSpPr>
        <p:spPr>
          <a:xfrm rot="16200000">
            <a:off x="2617490" y="233324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B72C4"/>
                </a:solidFill>
              </a:rPr>
              <a:t>Time</a:t>
            </a:r>
            <a:endParaRPr lang="en-US" dirty="0">
              <a:solidFill>
                <a:srgbClr val="3B72C4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8310949" y="2077643"/>
            <a:ext cx="4975256" cy="1021969"/>
            <a:chOff x="3223021" y="5074210"/>
            <a:chExt cx="4975256" cy="102196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91D192-6C6D-4334-B9B3-F3E58AD52488}"/>
                </a:ext>
              </a:extLst>
            </p:cNvPr>
            <p:cNvGrpSpPr/>
            <p:nvPr/>
          </p:nvGrpSpPr>
          <p:grpSpPr>
            <a:xfrm>
              <a:off x="3341829" y="5074210"/>
              <a:ext cx="4124125" cy="1021969"/>
              <a:chOff x="3518562" y="5130031"/>
              <a:chExt cx="4124125" cy="102196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A36FB3-7B4C-4BC6-A2A7-B8D733AF49E6}"/>
                  </a:ext>
                </a:extLst>
              </p:cNvPr>
              <p:cNvGrpSpPr/>
              <p:nvPr/>
            </p:nvGrpSpPr>
            <p:grpSpPr>
              <a:xfrm>
                <a:off x="3518562" y="5130031"/>
                <a:ext cx="4124124" cy="1021969"/>
                <a:chOff x="241199" y="5292591"/>
                <a:chExt cx="4124124" cy="1021969"/>
              </a:xfrm>
            </p:grpSpPr>
            <p:pic>
              <p:nvPicPr>
                <p:cNvPr id="120" name="Content Placeholder 9" descr="A picture containing furniture&#10;&#10;Description automatically generated">
                  <a:extLst>
                    <a:ext uri="{FF2B5EF4-FFF2-40B4-BE49-F238E27FC236}">
                      <a16:creationId xmlns:a16="http://schemas.microsoft.com/office/drawing/2014/main" id="{0B2685DC-382C-4F5C-B5AE-090241563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199" y="5292591"/>
                  <a:ext cx="1338046" cy="1003534"/>
                </a:xfrm>
                <a:prstGeom prst="rect">
                  <a:avLst/>
                </a:prstGeom>
              </p:spPr>
            </p:pic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9760A69-D4DA-402A-9E93-040F04D1C972}"/>
                    </a:ext>
                  </a:extLst>
                </p:cNvPr>
                <p:cNvSpPr txBox="1"/>
                <p:nvPr/>
              </p:nvSpPr>
              <p:spPr>
                <a:xfrm>
                  <a:off x="1579244" y="5366924"/>
                  <a:ext cx="43954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/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60729EB-C21B-4470-93C6-CBE1AB9476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75142" y="5363706"/>
                      <a:ext cx="527709" cy="707886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3" name="Connector: Curved 52">
                  <a:extLst>
                    <a:ext uri="{FF2B5EF4-FFF2-40B4-BE49-F238E27FC236}">
                      <a16:creationId xmlns:a16="http://schemas.microsoft.com/office/drawing/2014/main" id="{873BBDEF-63BE-4211-A1D6-EB44C3A2474D}"/>
                    </a:ext>
                  </a:extLst>
                </p:cNvPr>
                <p:cNvCxnSpPr>
                  <a:cxnSpLocks/>
                  <a:stCxn id="120" idx="2"/>
                  <a:endCxn id="98" idx="2"/>
                </p:cNvCxnSpPr>
                <p:nvPr/>
              </p:nvCxnSpPr>
              <p:spPr>
                <a:xfrm rot="16200000" flipH="1">
                  <a:off x="1774105" y="5432241"/>
                  <a:ext cx="18435" cy="1746201"/>
                </a:xfrm>
                <a:prstGeom prst="curvedConnector3">
                  <a:avLst>
                    <a:gd name="adj1" fmla="val 1340033"/>
                  </a:avLst>
                </a:prstGeom>
                <a:ln w="38100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or: Curved 53">
                  <a:extLst>
                    <a:ext uri="{FF2B5EF4-FFF2-40B4-BE49-F238E27FC236}">
                      <a16:creationId xmlns:a16="http://schemas.microsoft.com/office/drawing/2014/main" id="{CCE044AE-463C-48F7-99F9-3B9F014C330B}"/>
                    </a:ext>
                  </a:extLst>
                </p:cNvPr>
                <p:cNvCxnSpPr>
                  <a:cxnSpLocks/>
                  <a:stCxn id="98" idx="2"/>
                  <a:endCxn id="97" idx="2"/>
                </p:cNvCxnSpPr>
                <p:nvPr/>
              </p:nvCxnSpPr>
              <p:spPr>
                <a:xfrm rot="5400000" flipH="1" flipV="1">
                  <a:off x="3506538" y="5455775"/>
                  <a:ext cx="8669" cy="1708901"/>
                </a:xfrm>
                <a:prstGeom prst="curvedConnector3">
                  <a:avLst>
                    <a:gd name="adj1" fmla="val -2636982"/>
                  </a:avLst>
                </a:prstGeom>
                <a:ln w="38100">
                  <a:solidFill>
                    <a:srgbClr val="4472C4">
                      <a:alpha val="69804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Connector: Curved 85">
                <a:extLst>
                  <a:ext uri="{FF2B5EF4-FFF2-40B4-BE49-F238E27FC236}">
                    <a16:creationId xmlns:a16="http://schemas.microsoft.com/office/drawing/2014/main" id="{AAB0CFB9-9B60-4D42-B762-D65C411D3A79}"/>
                  </a:ext>
                </a:extLst>
              </p:cNvPr>
              <p:cNvCxnSpPr>
                <a:cxnSpLocks/>
                <a:stCxn id="120" idx="0"/>
                <a:endCxn id="97" idx="0"/>
              </p:cNvCxnSpPr>
              <p:nvPr/>
            </p:nvCxnSpPr>
            <p:spPr>
              <a:xfrm rot="16200000" flipH="1">
                <a:off x="5911958" y="3405658"/>
                <a:ext cx="6356" cy="3455102"/>
              </a:xfrm>
              <a:prstGeom prst="curvedConnector3">
                <a:avLst>
                  <a:gd name="adj1" fmla="val -7021932"/>
                </a:avLst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or: Curved 89">
                <a:extLst>
                  <a:ext uri="{FF2B5EF4-FFF2-40B4-BE49-F238E27FC236}">
                    <a16:creationId xmlns:a16="http://schemas.microsoft.com/office/drawing/2014/main" id="{05CA7E6E-5C97-448E-A09C-0AEDC800C6BF}"/>
                  </a:ext>
                </a:extLst>
              </p:cNvPr>
              <p:cNvCxnSpPr>
                <a:cxnSpLocks/>
                <a:stCxn id="97" idx="0"/>
                <a:endCxn id="98" idx="0"/>
              </p:cNvCxnSpPr>
              <p:nvPr/>
            </p:nvCxnSpPr>
            <p:spPr>
              <a:xfrm rot="16200000" flipH="1" flipV="1">
                <a:off x="6775847" y="4294326"/>
                <a:ext cx="24780" cy="1708901"/>
              </a:xfrm>
              <a:prstGeom prst="curvedConnector3">
                <a:avLst>
                  <a:gd name="adj1" fmla="val -922518"/>
                </a:avLst>
              </a:prstGeom>
              <a:ln w="38100">
                <a:solidFill>
                  <a:srgbClr val="C55A11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5036447" y="5080566"/>
              <a:ext cx="3161830" cy="1015613"/>
              <a:chOff x="5039072" y="6625774"/>
              <a:chExt cx="3161830" cy="1015613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6256" y="6625774"/>
                <a:ext cx="1464646" cy="1006944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072" y="6650554"/>
                <a:ext cx="1441212" cy="990833"/>
              </a:xfrm>
              <a:prstGeom prst="rect">
                <a:avLst/>
              </a:prstGeom>
            </p:spPr>
          </p:pic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6701825" y="6032019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6747975" y="575911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3223021" y="599455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3269171" y="572165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2D6E593-87CD-4258-BA25-3E89558C160F}"/>
                </a:ext>
              </a:extLst>
            </p:cNvPr>
            <p:cNvCxnSpPr>
              <a:cxnSpLocks/>
            </p:cNvCxnSpPr>
            <p:nvPr/>
          </p:nvCxnSpPr>
          <p:spPr>
            <a:xfrm rot="1225556">
              <a:off x="5016630" y="6037138"/>
              <a:ext cx="666206" cy="0"/>
            </a:xfrm>
            <a:prstGeom prst="straightConnector1">
              <a:avLst/>
            </a:prstGeom>
            <a:ln w="28575">
              <a:solidFill>
                <a:srgbClr val="3B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E3EA9DB-BDD3-4FBF-84C5-E5A1E3B5B09A}"/>
                </a:ext>
              </a:extLst>
            </p:cNvPr>
            <p:cNvSpPr txBox="1"/>
            <p:nvPr/>
          </p:nvSpPr>
          <p:spPr>
            <a:xfrm rot="1225556">
              <a:off x="5062780" y="5764232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B72C4"/>
                  </a:solidFill>
                </a:rPr>
                <a:t>Time</a:t>
              </a:r>
              <a:endParaRPr lang="en-US" dirty="0">
                <a:solidFill>
                  <a:srgbClr val="3B72C4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588538" y="2208897"/>
            <a:ext cx="401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600B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en-US" sz="2000" dirty="0">
              <a:ln w="0"/>
              <a:solidFill>
                <a:srgbClr val="C600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9898" y="4250791"/>
            <a:ext cx="4069611" cy="26594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/>
          <p:cNvSpPr/>
          <p:nvPr/>
        </p:nvSpPr>
        <p:spPr>
          <a:xfrm>
            <a:off x="241200" y="1328057"/>
            <a:ext cx="4204526" cy="54951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tangle 63"/>
          <p:cNvSpPr/>
          <p:nvPr/>
        </p:nvSpPr>
        <p:spPr>
          <a:xfrm>
            <a:off x="8262470" y="1524000"/>
            <a:ext cx="4994195" cy="5486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983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cg_group_template.potx" id="{2B5A219A-F8A2-4EEF-BB92-A4DE4DA38D4A}" vid="{31E1EC0B-4984-47F2-A286-7F475625D9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vcg_group_template</Template>
  <TotalTime>27</TotalTime>
  <Words>4189</Words>
  <Application>Microsoft Office PowerPoint</Application>
  <PresentationFormat>Custom</PresentationFormat>
  <Paragraphs>895</Paragraphs>
  <Slides>57</Slides>
  <Notes>0</Notes>
  <HiddenSlides>15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Segoe UI</vt:lpstr>
      <vt:lpstr>Segoe UI Light</vt:lpstr>
      <vt:lpstr>Segoe UI Symbol</vt:lpstr>
      <vt:lpstr>Times New Roman</vt:lpstr>
      <vt:lpstr>Wingdings</vt:lpstr>
      <vt:lpstr>Office Theme</vt:lpstr>
      <vt:lpstr>On the Frame of Reference in Flow Visualization </vt:lpstr>
      <vt:lpstr>Motivation</vt:lpstr>
      <vt:lpstr>Motivation</vt:lpstr>
      <vt:lpstr>Motivation</vt:lpstr>
      <vt:lpstr>Related Work</vt:lpstr>
      <vt:lpstr>Overview</vt:lpstr>
      <vt:lpstr>Fundamentals</vt:lpstr>
      <vt:lpstr>Characteristic Curves of Vector Fields</vt:lpstr>
      <vt:lpstr>Overview</vt:lpstr>
      <vt:lpstr>Observer Motion</vt:lpstr>
      <vt:lpstr>Frame of Reference (FOR)</vt:lpstr>
      <vt:lpstr>Representation of Observer Motion as Vector Field I</vt:lpstr>
      <vt:lpstr>Representation of Observer Motion as Vector Field II</vt:lpstr>
      <vt:lpstr>Overview</vt:lpstr>
      <vt:lpstr>Determination of Observer Field [Hadwiger et al. 2019], [Günther et al. 2017/18]</vt:lpstr>
      <vt:lpstr>Determination of Observer Field [Hadwiger et al. 2019], [Günther et al. 2017/18]</vt:lpstr>
      <vt:lpstr>Overview</vt:lpstr>
      <vt:lpstr>General Applicability &amp; Transfer of Techniques</vt:lpstr>
      <vt:lpstr>Vector Field Topology</vt:lpstr>
      <vt:lpstr>Q1. Steadification: Fold Bifurcation</vt:lpstr>
      <vt:lpstr>Q1. Steadification: Fold Bifurcation</vt:lpstr>
      <vt:lpstr>Q1. Steadification: Hopf Bifurcation</vt:lpstr>
      <vt:lpstr>Q1. Steadification: Hopf Bifurcation</vt:lpstr>
      <vt:lpstr>Overview</vt:lpstr>
      <vt:lpstr>(Steady) Vector Field Topology</vt:lpstr>
      <vt:lpstr>The Finite-Time Lyapunov Exponent (FTLE)</vt:lpstr>
      <vt:lpstr>Lagrangian Coherent Structures (LCS)</vt:lpstr>
      <vt:lpstr>Streak-Based Vector Field Topology</vt:lpstr>
      <vt:lpstr>Parallel Vectors Operator (PV) [Peikert &amp; Roth 1999]</vt:lpstr>
      <vt:lpstr>Q2. Transfer of Techniques: Steady Vector Field Topology</vt:lpstr>
      <vt:lpstr>Q2. Transfer of Techniques: Steady Vector Field Topology</vt:lpstr>
      <vt:lpstr>Q2. Transfer of Techniques: Steady Vector Field Topology</vt:lpstr>
      <vt:lpstr>Q2. Transfer of Techniques: Steady Vector Field Topology</vt:lpstr>
      <vt:lpstr>Q1/2 Steadification: Fold Bifurcation</vt:lpstr>
      <vt:lpstr>Overview</vt:lpstr>
      <vt:lpstr>Extension to 3D</vt:lpstr>
      <vt:lpstr>Conclusion</vt:lpstr>
      <vt:lpstr>Conclusion</vt:lpstr>
      <vt:lpstr>Future Work</vt:lpstr>
      <vt:lpstr>Thank you for your attention!  Questions?</vt:lpstr>
      <vt:lpstr>References I</vt:lpstr>
      <vt:lpstr>References II</vt:lpstr>
      <vt:lpstr>Streak Line topology</vt:lpstr>
      <vt:lpstr>Observer PV to Original [Small icon]</vt:lpstr>
      <vt:lpstr>Observer Vector Fields</vt:lpstr>
      <vt:lpstr>Motivation: von Kármán Vortex Street (2D)</vt:lpstr>
      <vt:lpstr>Motivation: von Kármán Vortex Street (2D)</vt:lpstr>
      <vt:lpstr>Motivation: von Kármán Vortex Street (2D)</vt:lpstr>
      <vt:lpstr>Translation Between Frames of Reference</vt:lpstr>
      <vt:lpstr>Approximate Observer Killing Vector Fields [Hadwiger et al. 2019]</vt:lpstr>
      <vt:lpstr>Vortex Core Lines (Todo LIC of Focus)</vt:lpstr>
      <vt:lpstr>Q2. Transfer of Methods: Vortex Core Lines</vt:lpstr>
      <vt:lpstr>Steadifcation: Fold Bifurcation</vt:lpstr>
      <vt:lpstr>Hyperbolic Trajectories</vt:lpstr>
      <vt:lpstr>Computation Times and Comparison</vt:lpstr>
      <vt:lpstr>Representation of Observer Motion as Vector Field</vt:lpstr>
      <vt:lpstr>Representation of Observer Motion as Vector Field 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jung</dc:creator>
  <cp:lastModifiedBy>philipp jung</cp:lastModifiedBy>
  <cp:revision>146</cp:revision>
  <dcterms:created xsi:type="dcterms:W3CDTF">2019-03-18T22:48:59Z</dcterms:created>
  <dcterms:modified xsi:type="dcterms:W3CDTF">2019-03-22T07:29:45Z</dcterms:modified>
</cp:coreProperties>
</file>